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sldIdLst>
    <p:sldId id="356" r:id="rId2"/>
    <p:sldId id="282" r:id="rId3"/>
    <p:sldId id="355" r:id="rId4"/>
    <p:sldId id="302" r:id="rId5"/>
    <p:sldId id="349" r:id="rId6"/>
    <p:sldId id="350" r:id="rId7"/>
    <p:sldId id="351" r:id="rId8"/>
    <p:sldId id="301" r:id="rId9"/>
    <p:sldId id="283" r:id="rId10"/>
    <p:sldId id="352" r:id="rId11"/>
    <p:sldId id="285" r:id="rId12"/>
    <p:sldId id="289" r:id="rId13"/>
    <p:sldId id="353" r:id="rId14"/>
    <p:sldId id="307" r:id="rId15"/>
    <p:sldId id="309" r:id="rId16"/>
    <p:sldId id="290" r:id="rId17"/>
    <p:sldId id="311" r:id="rId18"/>
    <p:sldId id="295" r:id="rId19"/>
    <p:sldId id="288" r:id="rId20"/>
    <p:sldId id="291" r:id="rId21"/>
    <p:sldId id="292" r:id="rId22"/>
    <p:sldId id="293" r:id="rId23"/>
    <p:sldId id="354" r:id="rId24"/>
    <p:sldId id="294" r:id="rId25"/>
    <p:sldId id="300" r:id="rId26"/>
    <p:sldId id="358" r:id="rId27"/>
    <p:sldId id="306" r:id="rId28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882650"/>
            <a:ext cx="5797550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9300" y="5513388"/>
            <a:ext cx="5992813" cy="522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1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0213" y="0"/>
            <a:ext cx="3251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1026775"/>
            <a:ext cx="3251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40213" y="11026775"/>
            <a:ext cx="3251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FA1ACB03-439B-4A33-85D4-0DBAAEEFB7E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9"/>
            <a:ext cx="5438050" cy="4467065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0" y="5657192"/>
            <a:ext cx="9144000" cy="830997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Visie</a:t>
            </a:r>
            <a:r>
              <a:rPr lang="en-US" sz="2400" b="1" dirty="0" smtClean="0">
                <a:solidFill>
                  <a:schemeClr val="bg1"/>
                </a:solidFill>
              </a:rPr>
              <a:t> op </a:t>
            </a:r>
            <a:r>
              <a:rPr lang="en-US" sz="2400" b="1" dirty="0" err="1" smtClean="0">
                <a:solidFill>
                  <a:schemeClr val="bg1"/>
                </a:solidFill>
              </a:rPr>
              <a:t>sociale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innovatie</a:t>
            </a:r>
            <a:r>
              <a:rPr lang="en-US" sz="2400" b="1" dirty="0" smtClean="0">
                <a:solidFill>
                  <a:schemeClr val="bg1"/>
                </a:solidFill>
              </a:rPr>
              <a:t> en </a:t>
            </a:r>
            <a:r>
              <a:rPr lang="en-US" sz="2400" b="1" dirty="0" err="1" smtClean="0">
                <a:solidFill>
                  <a:schemeClr val="bg1"/>
                </a:solidFill>
              </a:rPr>
              <a:t>samenhang</a:t>
            </a:r>
            <a:r>
              <a:rPr lang="en-US" sz="2400" b="1" dirty="0" smtClean="0">
                <a:solidFill>
                  <a:schemeClr val="bg1"/>
                </a:solidFill>
              </a:rPr>
              <a:t> met open </a:t>
            </a:r>
            <a:r>
              <a:rPr lang="en-US" sz="2400" b="1" dirty="0" err="1" smtClean="0">
                <a:solidFill>
                  <a:schemeClr val="bg1"/>
                </a:solidFill>
              </a:rPr>
              <a:t>innovatie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PXL-Business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Manager@Breakfast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Januari</a:t>
            </a:r>
            <a:r>
              <a:rPr lang="en-US" sz="2400" b="1" dirty="0" smtClean="0">
                <a:solidFill>
                  <a:schemeClr val="bg1"/>
                </a:solidFill>
              </a:rPr>
              <a:t> 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BIO</a:t>
            </a:r>
            <a:r>
              <a:rPr lang="en-US" sz="3200" dirty="0" smtClean="0"/>
              <a:t> </a:t>
            </a:r>
            <a:r>
              <a:rPr lang="en-US" sz="3200" dirty="0" err="1" smtClean="0"/>
              <a:t>Kernwaarden</a:t>
            </a:r>
            <a:r>
              <a:rPr lang="en-US" sz="3200" dirty="0" smtClean="0"/>
              <a:t> Ridley:</a:t>
            </a:r>
            <a:br>
              <a:rPr lang="en-US" sz="3200" dirty="0" smtClean="0"/>
            </a:br>
            <a:r>
              <a:rPr lang="en-US" sz="3200" b="1" dirty="0" err="1" smtClean="0">
                <a:solidFill>
                  <a:srgbClr val="FF0000"/>
                </a:solidFill>
              </a:rPr>
              <a:t>B</a:t>
            </a:r>
            <a:r>
              <a:rPr lang="en-US" sz="3200" dirty="0" err="1" smtClean="0"/>
              <a:t>etrokken</a:t>
            </a:r>
            <a:r>
              <a:rPr lang="en-US" sz="3200" dirty="0" smtClean="0"/>
              <a:t> –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nteger - </a:t>
            </a:r>
            <a:r>
              <a:rPr lang="en-US" sz="3200" b="1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err="1" smtClean="0"/>
              <a:t>ndernemend</a:t>
            </a:r>
            <a:endParaRPr lang="nl-BE" sz="3200" dirty="0" smtClean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51520" y="2997200"/>
            <a:ext cx="8640960" cy="3095625"/>
          </a:xfrm>
        </p:spPr>
        <p:txBody>
          <a:bodyPr/>
          <a:lstStyle/>
          <a:p>
            <a:endParaRPr lang="nl-BE" sz="2800" b="1" dirty="0" smtClean="0"/>
          </a:p>
          <a:p>
            <a:r>
              <a:rPr lang="nl-BE" sz="2800" b="1" dirty="0" smtClean="0"/>
              <a:t>Onze ambitie stoelt op betrokkenheid, integriteit en ondernemerschap. </a:t>
            </a:r>
          </a:p>
          <a:p>
            <a:endParaRPr lang="nl-BE" sz="2800" b="1" dirty="0" smtClean="0"/>
          </a:p>
          <a:p>
            <a:r>
              <a:rPr lang="en-US" b="1" dirty="0" err="1" smtClean="0"/>
              <a:t>Klanten</a:t>
            </a:r>
            <a:r>
              <a:rPr lang="en-US" b="1" dirty="0" smtClean="0"/>
              <a:t> en “users” </a:t>
            </a:r>
            <a:r>
              <a:rPr lang="en-US" b="1" dirty="0" err="1" smtClean="0"/>
              <a:t>staan</a:t>
            </a:r>
            <a:r>
              <a:rPr lang="en-US" b="1" dirty="0" smtClean="0"/>
              <a:t> </a:t>
            </a:r>
            <a:r>
              <a:rPr lang="en-US" b="1" dirty="0" err="1" smtClean="0"/>
              <a:t>altijd</a:t>
            </a:r>
            <a:r>
              <a:rPr lang="en-US" b="1" dirty="0" smtClean="0"/>
              <a:t> </a:t>
            </a:r>
            <a:r>
              <a:rPr lang="en-US" b="1" dirty="0" err="1" smtClean="0"/>
              <a:t>centraal</a:t>
            </a:r>
            <a:r>
              <a:rPr lang="en-US" b="1" dirty="0" smtClean="0"/>
              <a:t> !</a:t>
            </a:r>
          </a:p>
          <a:p>
            <a:endParaRPr lang="en-US" b="1" dirty="0" smtClean="0"/>
          </a:p>
          <a:p>
            <a:endParaRPr lang="nl-BE" dirty="0" smtClean="0"/>
          </a:p>
          <a:p>
            <a:r>
              <a:rPr lang="en-US" dirty="0" smtClean="0"/>
              <a:t>.</a:t>
            </a:r>
          </a:p>
          <a:p>
            <a:endParaRPr lang="nl-BE" dirty="0" smtClean="0"/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BIO</a:t>
            </a:r>
            <a:r>
              <a:rPr lang="en-US" sz="3200" dirty="0" smtClean="0"/>
              <a:t> </a:t>
            </a:r>
            <a:r>
              <a:rPr lang="en-US" sz="3200" dirty="0" err="1" smtClean="0"/>
              <a:t>Kernwaarden</a:t>
            </a:r>
            <a:r>
              <a:rPr lang="en-US" sz="3200" dirty="0" smtClean="0"/>
              <a:t> Ridley: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err="1" smtClean="0">
                <a:solidFill>
                  <a:srgbClr val="FF0000"/>
                </a:solidFill>
              </a:rPr>
              <a:t>B</a:t>
            </a:r>
            <a:r>
              <a:rPr lang="en-US" sz="3200" dirty="0" err="1" smtClean="0"/>
              <a:t>etrokken</a:t>
            </a:r>
            <a:r>
              <a:rPr lang="en-US" sz="3200" dirty="0" smtClean="0"/>
              <a:t> –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nteger - </a:t>
            </a:r>
            <a:r>
              <a:rPr lang="en-US" sz="3200" b="1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err="1" smtClean="0"/>
              <a:t>ndernemend</a:t>
            </a:r>
            <a:endParaRPr lang="nl-BE" sz="3200" dirty="0" smtClean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107504" y="2852936"/>
            <a:ext cx="9036496" cy="3095625"/>
          </a:xfrm>
        </p:spPr>
        <p:txBody>
          <a:bodyPr/>
          <a:lstStyle/>
          <a:p>
            <a:endParaRPr lang="nl-BE" sz="4000" b="1" dirty="0" smtClean="0">
              <a:solidFill>
                <a:srgbClr val="0000FF"/>
              </a:solidFill>
            </a:endParaRPr>
          </a:p>
          <a:p>
            <a:r>
              <a:rPr lang="nl-BE" sz="4000" b="1" dirty="0" smtClean="0">
                <a:solidFill>
                  <a:srgbClr val="0000FF"/>
                </a:solidFill>
              </a:rPr>
              <a:t>APPRECIATIVE INQUIRY </a:t>
            </a:r>
          </a:p>
          <a:p>
            <a:r>
              <a:rPr lang="nl-BE" sz="4000" b="1" dirty="0" smtClean="0">
                <a:solidFill>
                  <a:srgbClr val="0000FF"/>
                </a:solidFill>
              </a:rPr>
              <a:t>(D³+V²O)</a:t>
            </a:r>
          </a:p>
          <a:p>
            <a:r>
              <a:rPr lang="nl-BE" sz="2800" b="1" dirty="0" smtClean="0">
                <a:solidFill>
                  <a:srgbClr val="0000FF"/>
                </a:solidFill>
              </a:rPr>
              <a:t>Discover, </a:t>
            </a:r>
            <a:r>
              <a:rPr lang="nl-BE" sz="2800" b="1" dirty="0" err="1" smtClean="0">
                <a:solidFill>
                  <a:srgbClr val="0000FF"/>
                </a:solidFill>
              </a:rPr>
              <a:t>Dream</a:t>
            </a:r>
            <a:r>
              <a:rPr lang="nl-BE" sz="2800" b="1" dirty="0" smtClean="0">
                <a:solidFill>
                  <a:srgbClr val="0000FF"/>
                </a:solidFill>
              </a:rPr>
              <a:t>, Design = </a:t>
            </a:r>
            <a:r>
              <a:rPr lang="nl-BE" sz="2800" b="1" dirty="0" err="1" smtClean="0">
                <a:solidFill>
                  <a:srgbClr val="0000FF"/>
                </a:solidFill>
              </a:rPr>
              <a:t>Destiny</a:t>
            </a:r>
            <a:endParaRPr lang="nl-BE" sz="2800" b="1" dirty="0" smtClean="0">
              <a:solidFill>
                <a:srgbClr val="0000FF"/>
              </a:solidFill>
            </a:endParaRPr>
          </a:p>
          <a:p>
            <a:r>
              <a:rPr lang="nl-BE" sz="2800" b="1" dirty="0" smtClean="0">
                <a:solidFill>
                  <a:srgbClr val="0000FF"/>
                </a:solidFill>
              </a:rPr>
              <a:t>Versterk, versnel, ontwikkel (SALK)</a:t>
            </a:r>
          </a:p>
          <a:p>
            <a:endParaRPr lang="nl-BE" dirty="0" smtClean="0"/>
          </a:p>
          <a:p>
            <a:r>
              <a:rPr lang="en-US" dirty="0" smtClean="0"/>
              <a:t>.</a:t>
            </a:r>
          </a:p>
          <a:p>
            <a:endParaRPr lang="nl-BE" dirty="0" smtClean="0"/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647700"/>
          </a:xfrm>
        </p:spPr>
        <p:txBody>
          <a:bodyPr/>
          <a:lstStyle/>
          <a:p>
            <a:pPr algn="ctr"/>
            <a:r>
              <a:rPr lang="en-US" sz="3200" b="1" smtClean="0"/>
              <a:t> Relationele Coördinatie of het ondenkbare organiseren.</a:t>
            </a:r>
            <a:endParaRPr lang="nl-BE" sz="3200" b="1" smtClean="0"/>
          </a:p>
        </p:txBody>
      </p:sp>
      <p:sp>
        <p:nvSpPr>
          <p:cNvPr id="6147" name="Ondertitel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280400" cy="4103688"/>
          </a:xfrm>
        </p:spPr>
        <p:txBody>
          <a:bodyPr/>
          <a:lstStyle/>
          <a:p>
            <a:r>
              <a:rPr lang="nl-BE" sz="4000" b="1" dirty="0" smtClean="0">
                <a:solidFill>
                  <a:srgbClr val="0000FF"/>
                </a:solidFill>
              </a:rPr>
              <a:t>Kwalitatieve verschil </a:t>
            </a:r>
            <a:r>
              <a:rPr lang="nl-BE" sz="4000" dirty="0" smtClean="0"/>
              <a:t>tussen twee manieren om zich op elkaar af te stemmen.</a:t>
            </a:r>
          </a:p>
          <a:p>
            <a:r>
              <a:rPr lang="nl-BE" sz="2800" b="1" dirty="0" smtClean="0">
                <a:solidFill>
                  <a:srgbClr val="0000FF"/>
                </a:solidFill>
              </a:rPr>
              <a:t>~</a:t>
            </a:r>
          </a:p>
          <a:p>
            <a:r>
              <a:rPr lang="nl-BE" sz="4000" b="1" dirty="0" smtClean="0">
                <a:solidFill>
                  <a:schemeClr val="tx1"/>
                </a:solidFill>
              </a:rPr>
              <a:t>Het </a:t>
            </a:r>
            <a:r>
              <a:rPr lang="nl-BE" sz="4000" b="1" dirty="0" smtClean="0">
                <a:solidFill>
                  <a:srgbClr val="0000FF"/>
                </a:solidFill>
              </a:rPr>
              <a:t>onderscheid</a:t>
            </a:r>
            <a:r>
              <a:rPr lang="nl-BE" sz="4000" dirty="0" smtClean="0">
                <a:solidFill>
                  <a:schemeClr val="tx1"/>
                </a:solidFill>
              </a:rPr>
              <a:t> </a:t>
            </a:r>
            <a:r>
              <a:rPr lang="nl-BE" sz="4000" b="1" dirty="0" smtClean="0">
                <a:solidFill>
                  <a:schemeClr val="tx1"/>
                </a:solidFill>
              </a:rPr>
              <a:t>tussen </a:t>
            </a:r>
            <a:r>
              <a:rPr lang="nl-BE" sz="4000" b="1" dirty="0" smtClean="0">
                <a:solidFill>
                  <a:srgbClr val="0000FF"/>
                </a:solidFill>
              </a:rPr>
              <a:t>‘</a:t>
            </a:r>
            <a:r>
              <a:rPr lang="nl-BE" sz="4000" b="1" u="sng" dirty="0" smtClean="0">
                <a:solidFill>
                  <a:srgbClr val="0000FF"/>
                </a:solidFill>
              </a:rPr>
              <a:t>organisatorische</a:t>
            </a:r>
            <a:r>
              <a:rPr lang="nl-BE" sz="4000" b="1" dirty="0" smtClean="0">
                <a:solidFill>
                  <a:srgbClr val="0000FF"/>
                </a:solidFill>
              </a:rPr>
              <a:t> </a:t>
            </a:r>
            <a:r>
              <a:rPr lang="nl-BE" sz="4000" b="1" dirty="0" smtClean="0">
                <a:solidFill>
                  <a:schemeClr val="tx1"/>
                </a:solidFill>
              </a:rPr>
              <a:t>coördinatie’ en </a:t>
            </a:r>
            <a:r>
              <a:rPr lang="nl-BE" sz="4000" b="1" dirty="0" smtClean="0">
                <a:solidFill>
                  <a:srgbClr val="0000FF"/>
                </a:solidFill>
              </a:rPr>
              <a:t>‘</a:t>
            </a:r>
            <a:r>
              <a:rPr lang="nl-BE" sz="4000" b="1" u="sng" dirty="0" smtClean="0">
                <a:solidFill>
                  <a:srgbClr val="0000FF"/>
                </a:solidFill>
              </a:rPr>
              <a:t>relationele</a:t>
            </a:r>
            <a:r>
              <a:rPr lang="nl-BE" sz="4000" b="1" dirty="0" smtClean="0">
                <a:solidFill>
                  <a:srgbClr val="0000FF"/>
                </a:solidFill>
              </a:rPr>
              <a:t> </a:t>
            </a:r>
            <a:r>
              <a:rPr lang="nl-BE" sz="4000" b="1" dirty="0" smtClean="0">
                <a:solidFill>
                  <a:schemeClr val="tx1"/>
                </a:solidFill>
              </a:rPr>
              <a:t>coördinatie</a:t>
            </a:r>
            <a:r>
              <a:rPr lang="nl-BE" sz="4000" dirty="0" smtClean="0">
                <a:solidFill>
                  <a:schemeClr val="tx1"/>
                </a:solidFill>
              </a:rPr>
              <a:t>’</a:t>
            </a:r>
            <a:r>
              <a:rPr lang="nl-BE" sz="4000" dirty="0" smtClean="0"/>
              <a:t> </a:t>
            </a:r>
          </a:p>
          <a:p>
            <a:endParaRPr lang="nl-BE" sz="2800" b="1" dirty="0" smtClean="0">
              <a:solidFill>
                <a:srgbClr val="0000FF"/>
              </a:solidFill>
            </a:endParaRPr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ndertitel 2"/>
          <p:cNvSpPr>
            <a:spLocks noGrp="1"/>
          </p:cNvSpPr>
          <p:nvPr>
            <p:ph type="subTitle" idx="1"/>
          </p:nvPr>
        </p:nvSpPr>
        <p:spPr>
          <a:xfrm>
            <a:off x="323850" y="1484784"/>
            <a:ext cx="8280400" cy="4752504"/>
          </a:xfrm>
        </p:spPr>
        <p:txBody>
          <a:bodyPr/>
          <a:lstStyle/>
          <a:p>
            <a:r>
              <a:rPr lang="nl-BE" sz="2800" b="1" u="sng" dirty="0" smtClean="0"/>
              <a:t>Relationele coördinatie omvat </a:t>
            </a:r>
            <a:r>
              <a:rPr lang="nl-BE" sz="2800" dirty="0" smtClean="0"/>
              <a:t>:</a:t>
            </a:r>
          </a:p>
          <a:p>
            <a:endParaRPr lang="nl-BE" sz="2800" dirty="0" smtClean="0"/>
          </a:p>
          <a:p>
            <a:r>
              <a:rPr lang="nl-BE" sz="2800" dirty="0" smtClean="0"/>
              <a:t> Vier dimensies van communicatie: </a:t>
            </a:r>
            <a:r>
              <a:rPr lang="nl-BE" sz="2800" b="1" dirty="0" smtClean="0">
                <a:solidFill>
                  <a:srgbClr val="0000FF"/>
                </a:solidFill>
              </a:rPr>
              <a:t>herhaaldelijk, op het juiste ogenblik, nauwkeurig en probleemoplossend. </a:t>
            </a:r>
          </a:p>
          <a:p>
            <a:endParaRPr lang="nl-BE" sz="2800" b="1" dirty="0" smtClean="0">
              <a:solidFill>
                <a:srgbClr val="0000FF"/>
              </a:solidFill>
            </a:endParaRPr>
          </a:p>
          <a:p>
            <a:r>
              <a:rPr lang="nl-BE" sz="2800" dirty="0" smtClean="0">
                <a:solidFill>
                  <a:schemeClr val="tx1"/>
                </a:solidFill>
              </a:rPr>
              <a:t>Drie relationele dimensies: </a:t>
            </a:r>
            <a:r>
              <a:rPr lang="nl-BE" sz="2800" b="1" dirty="0" smtClean="0">
                <a:solidFill>
                  <a:srgbClr val="0000FF"/>
                </a:solidFill>
              </a:rPr>
              <a:t>delen van kennis, gemeenschappelijke doelstellingen en wederzijds respect. 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5" name="Afbeelding 4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427984" y="1412776"/>
            <a:ext cx="4608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The </a:t>
            </a:r>
            <a:r>
              <a:rPr lang="en-US" sz="3200" b="1" dirty="0">
                <a:latin typeface="+mn-lt"/>
              </a:rPr>
              <a:t>pessimist</a:t>
            </a:r>
            <a:r>
              <a:rPr lang="en-US" sz="3200" dirty="0">
                <a:latin typeface="+mn-lt"/>
              </a:rPr>
              <a:t> complains about the </a:t>
            </a:r>
            <a:r>
              <a:rPr lang="en-US" sz="3200" dirty="0" smtClean="0">
                <a:latin typeface="+mn-lt"/>
              </a:rPr>
              <a:t>wind,</a:t>
            </a:r>
          </a:p>
          <a:p>
            <a:pPr>
              <a:defRPr/>
            </a:pPr>
            <a:endParaRPr lang="en-US" sz="3200" dirty="0" smtClean="0">
              <a:latin typeface="+mn-lt"/>
            </a:endParaRPr>
          </a:p>
          <a:p>
            <a:pPr>
              <a:defRPr/>
            </a:pPr>
            <a:r>
              <a:rPr lang="en-US" sz="3200" dirty="0" smtClean="0">
                <a:latin typeface="+mn-lt"/>
              </a:rPr>
              <a:t>the </a:t>
            </a:r>
            <a:r>
              <a:rPr lang="en-US" sz="3200" b="1" dirty="0">
                <a:latin typeface="+mn-lt"/>
              </a:rPr>
              <a:t>optimist</a:t>
            </a:r>
            <a:r>
              <a:rPr lang="en-US" sz="3200" dirty="0">
                <a:latin typeface="+mn-lt"/>
              </a:rPr>
              <a:t> expects it to </a:t>
            </a:r>
            <a:r>
              <a:rPr lang="en-US" sz="3200" dirty="0" smtClean="0">
                <a:latin typeface="+mn-lt"/>
              </a:rPr>
              <a:t>change,</a:t>
            </a:r>
          </a:p>
          <a:p>
            <a:pPr>
              <a:defRPr/>
            </a:pPr>
            <a:endParaRPr lang="en-US" sz="3200" dirty="0" smtClean="0">
              <a:latin typeface="+mn-lt"/>
            </a:endParaRPr>
          </a:p>
          <a:p>
            <a:pPr>
              <a:defRPr/>
            </a:pPr>
            <a:r>
              <a:rPr lang="en-US" sz="3200" dirty="0" smtClean="0">
                <a:latin typeface="+mn-lt"/>
              </a:rPr>
              <a:t>the </a:t>
            </a:r>
            <a:r>
              <a:rPr lang="en-US" sz="3200" b="1" dirty="0">
                <a:latin typeface="+mn-lt"/>
              </a:rPr>
              <a:t>realist</a:t>
            </a:r>
            <a:r>
              <a:rPr lang="en-US" sz="3200" dirty="0">
                <a:latin typeface="+mn-lt"/>
              </a:rPr>
              <a:t> adjusts the sails</a:t>
            </a:r>
            <a:r>
              <a:rPr lang="en-US" sz="3200" dirty="0">
                <a:latin typeface="Calibri" pitchFamily="34" charset="0"/>
              </a:rPr>
              <a:t>. </a:t>
            </a:r>
            <a:r>
              <a:rPr lang="en-US" sz="3200" b="1" dirty="0">
                <a:latin typeface="Calibri" pitchFamily="34" charset="0"/>
              </a:rPr>
              <a:t>„</a:t>
            </a:r>
            <a:endParaRPr lang="de-DE" sz="32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6021288"/>
            <a:ext cx="3048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William A. Ward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4" name="Picture 3" descr="CIMG86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427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Flanders'_Bike_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713788" cy="4824561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nl-BE" b="1" u="sng" dirty="0" smtClean="0">
                <a:solidFill>
                  <a:srgbClr val="FF0000"/>
                </a:solidFill>
              </a:rPr>
              <a:t>Ridley als innovatieve organisatie</a:t>
            </a:r>
          </a:p>
          <a:p>
            <a:pPr marL="1371600" lvl="2" indent="-457200" algn="l" eaLnBrk="1" hangingPunct="1">
              <a:defRPr/>
            </a:pPr>
            <a:endParaRPr lang="nl-BE" sz="2800" b="1" dirty="0" smtClean="0"/>
          </a:p>
          <a:p>
            <a:pPr marL="1371600" lvl="2" indent="-457200" eaLnBrk="1" hangingPunct="1">
              <a:defRPr/>
            </a:pPr>
            <a:r>
              <a:rPr lang="nl-BE" sz="2800" b="1" dirty="0" smtClean="0"/>
              <a:t>Meest sociaal innovatief bedrijf Vlaanderen 2012</a:t>
            </a:r>
          </a:p>
          <a:p>
            <a:pPr marL="457200" indent="-457200" algn="l" eaLnBrk="1" hangingPunct="1">
              <a:defRPr/>
            </a:pPr>
            <a:r>
              <a:rPr lang="en-US" sz="2400" b="1" dirty="0" smtClean="0"/>
              <a:t>	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Wetenschappelijk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onderzoek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Prof. 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Henk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Volberda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Erasmusuniversiteit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Rotterdam) </a:t>
            </a:r>
          </a:p>
          <a:p>
            <a:pPr marL="457200" indent="-457200" algn="l" eaLnBrk="1" hangingPunct="1">
              <a:defRPr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Uitslag</a:t>
            </a:r>
            <a:r>
              <a:rPr lang="en-US" sz="2000" b="1" dirty="0" smtClean="0"/>
              <a:t> :	1. Ridley</a:t>
            </a:r>
          </a:p>
          <a:p>
            <a:pPr marL="457200" indent="-457200" algn="l" eaLnBrk="1" hangingPunct="1">
              <a:defRPr/>
            </a:pPr>
            <a:r>
              <a:rPr lang="en-US" sz="2000" b="1" dirty="0" smtClean="0"/>
              <a:t>				2. Volvo Cars Belgium (Gent)</a:t>
            </a:r>
          </a:p>
          <a:p>
            <a:pPr marL="457200" indent="-457200" algn="l" eaLnBrk="1" hangingPunct="1">
              <a:defRPr/>
            </a:pPr>
            <a:r>
              <a:rPr lang="en-US" sz="2000" b="1" dirty="0" smtClean="0"/>
              <a:t>				3. </a:t>
            </a:r>
            <a:r>
              <a:rPr lang="en-US" sz="2000" b="1" dirty="0" err="1" smtClean="0"/>
              <a:t>Simac</a:t>
            </a:r>
            <a:r>
              <a:rPr lang="en-US" sz="2000" b="1" dirty="0" smtClean="0"/>
              <a:t> ICT Belgium (</a:t>
            </a:r>
            <a:r>
              <a:rPr lang="en-US" sz="2000" b="1" dirty="0" err="1" smtClean="0"/>
              <a:t>Kortenberg</a:t>
            </a:r>
            <a:r>
              <a:rPr lang="en-US" sz="2000" b="1" dirty="0" smtClean="0"/>
              <a:t>)</a:t>
            </a:r>
            <a:endParaRPr lang="nl-BE" sz="2000" b="1" dirty="0" smtClean="0"/>
          </a:p>
          <a:p>
            <a:pPr marL="457200" indent="-457200" algn="l" eaLnBrk="1" hangingPunct="1">
              <a:defRPr/>
            </a:pPr>
            <a:endParaRPr lang="nl-BE" sz="2400" dirty="0" smtClean="0"/>
          </a:p>
          <a:p>
            <a:pPr marL="457200" indent="-457200" algn="l" eaLnBrk="1" hangingPunct="1">
              <a:defRPr/>
            </a:pPr>
            <a:endParaRPr lang="nl-BE" sz="2400" b="1" dirty="0"/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pPr algn="ctr"/>
            <a:r>
              <a:rPr lang="en-US" sz="4000" b="1" smtClean="0"/>
              <a:t>Sociale Innovatie =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000" b="1" smtClean="0"/>
              <a:t>Sleutel tot bestaansrecht en toekomst van elke organisatie.</a:t>
            </a:r>
            <a:endParaRPr lang="nl-BE" sz="2000" b="1" smtClean="0"/>
          </a:p>
        </p:txBody>
      </p:sp>
      <p:pic>
        <p:nvPicPr>
          <p:cNvPr id="7173" name="Picture 5" descr="http://www.innovatieforganiseren.nl/files/2013/02/sociale-innov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616624" cy="4365104"/>
          </a:xfrm>
          <a:prstGeom prst="rect">
            <a:avLst/>
          </a:prstGeom>
          <a:noFill/>
        </p:spPr>
      </p:pic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2345" y="828847"/>
            <a:ext cx="8641655" cy="8347828"/>
          </a:xfrm>
        </p:spPr>
        <p:txBody>
          <a:bodyPr wrap="square" anchor="ctr">
            <a:spAutoFit/>
          </a:bodyPr>
          <a:lstStyle/>
          <a:p>
            <a:endParaRPr lang="en-US" b="1" dirty="0" smtClean="0"/>
          </a:p>
          <a:p>
            <a:r>
              <a:rPr lang="en-US" sz="2400" b="1" dirty="0" err="1" smtClean="0"/>
              <a:t>Belang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Sociale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Innovatie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resultaatsversneller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multiplicator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innovatiesucces</a:t>
            </a:r>
            <a:r>
              <a:rPr lang="en-US" sz="2400" b="1" dirty="0" smtClean="0"/>
              <a:t> .</a:t>
            </a:r>
            <a:endParaRPr lang="nl-BE" sz="2400" b="1" dirty="0" smtClean="0"/>
          </a:p>
          <a:p>
            <a:pPr algn="l">
              <a:lnSpc>
                <a:spcPct val="150000"/>
              </a:lnSpc>
            </a:pPr>
            <a:r>
              <a:rPr lang="nl-BE" sz="4000" b="1" dirty="0" smtClean="0">
                <a:solidFill>
                  <a:srgbClr val="FF0000"/>
                </a:solidFill>
              </a:rPr>
              <a:t>20% </a:t>
            </a:r>
            <a:r>
              <a:rPr lang="nl-BE" sz="4000" dirty="0" smtClean="0"/>
              <a:t>van het innovatiesucces binnen Vlaamse bedrijven wordt bepaald </a:t>
            </a:r>
            <a:r>
              <a:rPr lang="nl-BE" sz="4000" b="1" dirty="0" smtClean="0"/>
              <a:t>door R&amp;</a:t>
            </a:r>
            <a:r>
              <a:rPr lang="nl-BE" sz="4000" b="1" dirty="0" err="1" smtClean="0"/>
              <a:t>D-investeringen</a:t>
            </a:r>
            <a:r>
              <a:rPr lang="nl-BE" sz="4000" dirty="0" smtClean="0"/>
              <a:t>, en </a:t>
            </a:r>
            <a:r>
              <a:rPr lang="nl-BE" sz="4000" b="1" dirty="0" smtClean="0">
                <a:solidFill>
                  <a:srgbClr val="FF0000"/>
                </a:solidFill>
              </a:rPr>
              <a:t>80%</a:t>
            </a:r>
            <a:r>
              <a:rPr lang="nl-BE" sz="4000" b="1" dirty="0" smtClean="0"/>
              <a:t> door slim te werken en flexibel te organiseren</a:t>
            </a:r>
            <a:r>
              <a:rPr lang="nl-BE" dirty="0" smtClean="0"/>
              <a:t>.</a:t>
            </a:r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42464E"/>
                </a:solidFill>
                <a:latin typeface="Lucida Sans Unicode"/>
              </a:rPr>
              <a:t>.</a:t>
            </a:r>
          </a:p>
          <a:p>
            <a:endParaRPr lang="nl-BE" b="1" dirty="0" smtClean="0"/>
          </a:p>
          <a:p>
            <a:pPr marL="457200" indent="-457200" algn="l" eaLnBrk="1" hangingPunct="1">
              <a:defRPr/>
            </a:pPr>
            <a:endParaRPr lang="nl-BE" sz="2400" b="1" dirty="0"/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1"/>
          <p:cNvSpPr txBox="1">
            <a:spLocks noChangeArrowheads="1"/>
          </p:cNvSpPr>
          <p:nvPr/>
        </p:nvSpPr>
        <p:spPr bwMode="auto">
          <a:xfrm>
            <a:off x="684213" y="1503363"/>
            <a:ext cx="77041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Voor wie nog mocht twijfelen…. Gevolgen van sociale innovatie cfr Prof Henk Volberda</a:t>
            </a:r>
          </a:p>
          <a:p>
            <a:endParaRPr lang="en-US"/>
          </a:p>
          <a:p>
            <a:endParaRPr lang="en-US"/>
          </a:p>
          <a:p>
            <a:pPr algn="ctr"/>
            <a:r>
              <a:rPr lang="en-US" b="1">
                <a:solidFill>
                  <a:srgbClr val="FF0000"/>
                </a:solidFill>
              </a:rPr>
              <a:t>Fasten your seatbelts !</a:t>
            </a:r>
          </a:p>
          <a:p>
            <a:endParaRPr lang="en-US"/>
          </a:p>
          <a:p>
            <a:r>
              <a:rPr lang="nl-BE" sz="2800" b="1"/>
              <a:t>Winstgroei									+26%</a:t>
            </a:r>
          </a:p>
          <a:p>
            <a:r>
              <a:rPr lang="nl-BE" sz="2800" b="1"/>
              <a:t>Tevredenheid medewerkers			+20%</a:t>
            </a:r>
          </a:p>
          <a:p>
            <a:r>
              <a:rPr lang="nl-BE" sz="2800" b="1"/>
              <a:t>Aantrekken nieuwe klanten			+22%</a:t>
            </a:r>
          </a:p>
          <a:p>
            <a:r>
              <a:rPr lang="nl-BE" sz="2800" b="1"/>
              <a:t>Rentabiliteit op eigen vermogen	+21%</a:t>
            </a:r>
          </a:p>
          <a:p>
            <a:r>
              <a:rPr lang="nl-BE" sz="2800" b="1"/>
              <a:t>Groei marktaandeel						+20%</a:t>
            </a:r>
          </a:p>
          <a:p>
            <a:r>
              <a:rPr lang="nl-BE" sz="2800" b="1"/>
              <a:t>Omzetgroei									+19%</a:t>
            </a:r>
            <a:br>
              <a:rPr lang="nl-BE" sz="2800" b="1"/>
            </a:br>
            <a:endParaRPr lang="nl-BE" sz="2800" b="1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991475" cy="576263"/>
          </a:xfrm>
        </p:spPr>
        <p:txBody>
          <a:bodyPr/>
          <a:lstStyle/>
          <a:p>
            <a:pPr algn="ctr"/>
            <a:r>
              <a:rPr lang="nl-BE" sz="3200" b="1" dirty="0" smtClean="0"/>
              <a:t>Via sociale innovatie naar Talentmanagement &amp; Passie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850" y="2565400"/>
            <a:ext cx="8424863" cy="3887788"/>
          </a:xfrm>
        </p:spPr>
        <p:txBody>
          <a:bodyPr/>
          <a:lstStyle/>
          <a:p>
            <a:pPr algn="l">
              <a:defRPr/>
            </a:pPr>
            <a:r>
              <a:rPr lang="nl-BE" sz="2000" dirty="0" smtClean="0">
                <a:latin typeface="+mj-lt"/>
              </a:rPr>
              <a:t>Ridley</a:t>
            </a:r>
            <a:r>
              <a:rPr lang="nl-BE" sz="2000" dirty="0" smtClean="0"/>
              <a:t> is </a:t>
            </a:r>
            <a:r>
              <a:rPr lang="nl-BE" sz="2000" b="1" dirty="0" smtClean="0"/>
              <a:t>daadkrachtig. 		</a:t>
            </a:r>
            <a:r>
              <a:rPr lang="nl-BE" sz="2000" dirty="0" smtClean="0"/>
              <a:t>Efficiënte, resultaatsgerichte actie.</a:t>
            </a:r>
          </a:p>
          <a:p>
            <a:pPr algn="l">
              <a:defRPr/>
            </a:pPr>
            <a:r>
              <a:rPr lang="nl-BE" sz="2000" dirty="0" smtClean="0"/>
              <a:t>Ridley is </a:t>
            </a:r>
            <a:r>
              <a:rPr lang="nl-BE" sz="2000" b="1" dirty="0" smtClean="0"/>
              <a:t>vindingrijk.</a:t>
            </a:r>
            <a:r>
              <a:rPr lang="nl-BE" sz="2000" dirty="0" smtClean="0"/>
              <a:t>  			Verrassende oplossingen en ideeën.</a:t>
            </a:r>
          </a:p>
          <a:p>
            <a:pPr algn="l">
              <a:defRPr/>
            </a:pPr>
            <a:r>
              <a:rPr lang="nl-BE" sz="2000" dirty="0" smtClean="0"/>
              <a:t>Ridley is </a:t>
            </a:r>
            <a:r>
              <a:rPr lang="nl-BE" sz="2000" b="1" dirty="0" smtClean="0"/>
              <a:t>toekomstgericht.</a:t>
            </a:r>
            <a:r>
              <a:rPr lang="nl-BE" sz="2000" dirty="0" smtClean="0"/>
              <a:t> 		We durven vooruit te kijken.</a:t>
            </a:r>
          </a:p>
          <a:p>
            <a:pPr>
              <a:defRPr/>
            </a:pPr>
            <a:endParaRPr lang="nl-BE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BE" sz="2400" b="1" dirty="0" smtClean="0">
                <a:solidFill>
                  <a:srgbClr val="FF0000"/>
                </a:solidFill>
              </a:rPr>
              <a:t>We doen er alles aan om het beste in elkaar boven te halen en creëren zo een uitdagend klimaat waarin talentvolle mensen graag willen werken en een passie kunnen ontwikkelen !</a:t>
            </a:r>
          </a:p>
          <a:p>
            <a:pPr algn="l">
              <a:defRPr/>
            </a:pPr>
            <a:endParaRPr lang="nl-BE" dirty="0"/>
          </a:p>
        </p:txBody>
      </p:sp>
      <p:pic>
        <p:nvPicPr>
          <p:cNvPr id="4" name="Afbeelding 3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1"/>
          <p:cNvSpPr txBox="1">
            <a:spLocks noChangeArrowheads="1"/>
          </p:cNvSpPr>
          <p:nvPr/>
        </p:nvSpPr>
        <p:spPr bwMode="auto">
          <a:xfrm>
            <a:off x="250825" y="1268760"/>
            <a:ext cx="88931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“There is always a better way</a:t>
            </a:r>
            <a:r>
              <a:rPr lang="en-US" sz="4800" b="1" dirty="0">
                <a:solidFill>
                  <a:srgbClr val="0000FF"/>
                </a:solidFill>
              </a:rPr>
              <a:t>“</a:t>
            </a:r>
            <a:r>
              <a:rPr lang="en-US" b="1" dirty="0">
                <a:solidFill>
                  <a:srgbClr val="0000FF"/>
                </a:solidFill>
              </a:rPr>
              <a:t>(*)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  <a:p>
            <a:endParaRPr lang="en-US" sz="4800" dirty="0"/>
          </a:p>
          <a:p>
            <a:pPr algn="r"/>
            <a:r>
              <a:rPr lang="en-US" sz="4000" dirty="0" err="1"/>
              <a:t>Visie</a:t>
            </a:r>
            <a:r>
              <a:rPr lang="en-US" sz="4000" dirty="0"/>
              <a:t> op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innovatie</a:t>
            </a:r>
            <a:r>
              <a:rPr lang="en-US" sz="4000" dirty="0"/>
              <a:t> en </a:t>
            </a:r>
            <a:r>
              <a:rPr lang="en-US" sz="4000" dirty="0" err="1"/>
              <a:t>samenhang</a:t>
            </a:r>
            <a:r>
              <a:rPr lang="en-US" sz="4000" dirty="0"/>
              <a:t> met open </a:t>
            </a:r>
            <a:r>
              <a:rPr lang="en-US" sz="4000" dirty="0" err="1"/>
              <a:t>innovatie</a:t>
            </a:r>
            <a:endParaRPr lang="en-US" sz="4000" dirty="0"/>
          </a:p>
          <a:p>
            <a:endParaRPr lang="en-US" sz="4000" dirty="0"/>
          </a:p>
          <a:p>
            <a:r>
              <a:rPr lang="en-US" sz="2000" dirty="0"/>
              <a:t>Marc </a:t>
            </a:r>
            <a:r>
              <a:rPr lang="en-US" sz="2000" dirty="0" err="1"/>
              <a:t>Hufkens</a:t>
            </a:r>
            <a:r>
              <a:rPr lang="en-US" sz="2000" dirty="0"/>
              <a:t> </a:t>
            </a:r>
            <a:r>
              <a:rPr lang="en-US" sz="2000" dirty="0" smtClean="0"/>
              <a:t>					PXL-business – Manager @ breakfast 2014</a:t>
            </a:r>
            <a:endParaRPr lang="en-US" sz="2000" dirty="0"/>
          </a:p>
          <a:p>
            <a:r>
              <a:rPr lang="en-US" sz="2000" dirty="0"/>
              <a:t>Deputy CEO &amp; Human Capital </a:t>
            </a:r>
            <a:r>
              <a:rPr lang="en-US" sz="2000" dirty="0" smtClean="0"/>
              <a:t>Manager</a:t>
            </a:r>
          </a:p>
          <a:p>
            <a:r>
              <a:rPr lang="en-US" sz="2000" b="1" dirty="0" err="1" smtClean="0"/>
              <a:t>Gangm</a:t>
            </a:r>
            <a:r>
              <a:rPr lang="nl-BE" sz="2000" b="1" dirty="0" smtClean="0"/>
              <a:t>aker &amp; Afgevaardigd Bestuurder </a:t>
            </a:r>
            <a:r>
              <a:rPr lang="nl-BE" sz="2000" b="1" dirty="0" err="1" smtClean="0"/>
              <a:t>Flanders</a:t>
            </a:r>
            <a:r>
              <a:rPr lang="nl-BE" sz="2000" b="1" dirty="0" smtClean="0"/>
              <a:t>’ Bike </a:t>
            </a:r>
            <a:r>
              <a:rPr lang="nl-BE" sz="2000" b="1" dirty="0" err="1" smtClean="0"/>
              <a:t>Valley</a:t>
            </a:r>
            <a:endParaRPr lang="nl-BE" sz="2000" b="1" dirty="0" smtClean="0"/>
          </a:p>
          <a:p>
            <a:endParaRPr lang="en-US" sz="2000" b="1" dirty="0"/>
          </a:p>
          <a:p>
            <a:pPr algn="r"/>
            <a:r>
              <a:rPr lang="en-US" dirty="0">
                <a:solidFill>
                  <a:srgbClr val="0000FF"/>
                </a:solidFill>
              </a:rPr>
              <a:t>(*) </a:t>
            </a:r>
            <a:r>
              <a:rPr lang="en-US" dirty="0" err="1">
                <a:solidFill>
                  <a:srgbClr val="0000FF"/>
                </a:solidFill>
              </a:rPr>
              <a:t>Jochim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Aerts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Twitter : @</a:t>
            </a:r>
            <a:r>
              <a:rPr lang="en-US" dirty="0" err="1" smtClean="0">
                <a:solidFill>
                  <a:srgbClr val="0000FF"/>
                </a:solidFill>
              </a:rPr>
              <a:t>FBVMarcHufkens</a:t>
            </a:r>
            <a:endParaRPr lang="en-US" dirty="0">
              <a:solidFill>
                <a:srgbClr val="0000FF"/>
              </a:solidFill>
            </a:endParaRPr>
          </a:p>
          <a:p>
            <a:endParaRPr lang="nl-BE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vak 1"/>
          <p:cNvSpPr txBox="1">
            <a:spLocks noChangeArrowheads="1"/>
          </p:cNvSpPr>
          <p:nvPr/>
        </p:nvSpPr>
        <p:spPr bwMode="auto">
          <a:xfrm>
            <a:off x="251520" y="1412776"/>
            <a:ext cx="86409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/>
              <a:t>Voorbeelden</a:t>
            </a:r>
            <a:r>
              <a:rPr lang="en-US" sz="3200" b="1" dirty="0"/>
              <a:t> “</a:t>
            </a:r>
            <a:r>
              <a:rPr lang="en-US" sz="3200" b="1" dirty="0">
                <a:solidFill>
                  <a:srgbClr val="0000FF"/>
                </a:solidFill>
              </a:rPr>
              <a:t>Slimmer </a:t>
            </a:r>
            <a:r>
              <a:rPr lang="en-US" sz="3200" b="1" dirty="0" err="1">
                <a:solidFill>
                  <a:srgbClr val="0000FF"/>
                </a:solidFill>
              </a:rPr>
              <a:t>werken</a:t>
            </a:r>
            <a:r>
              <a:rPr lang="en-US" sz="3200" b="1" dirty="0"/>
              <a:t>”</a:t>
            </a:r>
          </a:p>
          <a:p>
            <a:endParaRPr lang="en-US" dirty="0"/>
          </a:p>
          <a:p>
            <a:r>
              <a:rPr lang="en-US" sz="2400" dirty="0" err="1"/>
              <a:t>Installeer</a:t>
            </a:r>
            <a:r>
              <a:rPr lang="en-US" sz="2400" dirty="0"/>
              <a:t> </a:t>
            </a:r>
            <a:r>
              <a:rPr lang="en-US" sz="2400" b="1" dirty="0"/>
              <a:t>“</a:t>
            </a:r>
            <a:r>
              <a:rPr lang="en-US" sz="2400" b="1" dirty="0" err="1">
                <a:solidFill>
                  <a:srgbClr val="0000FF"/>
                </a:solidFill>
              </a:rPr>
              <a:t>Verbeterteams</a:t>
            </a:r>
            <a:r>
              <a:rPr lang="en-US" sz="2400" dirty="0"/>
              <a:t>”  </a:t>
            </a:r>
            <a:r>
              <a:rPr lang="en-US" sz="2400" dirty="0" err="1"/>
              <a:t>volgens</a:t>
            </a:r>
            <a:r>
              <a:rPr lang="en-US" sz="2400" dirty="0"/>
              <a:t> PDCA </a:t>
            </a:r>
            <a:r>
              <a:rPr lang="en-US" sz="2400" dirty="0" err="1"/>
              <a:t>principe</a:t>
            </a:r>
            <a:r>
              <a:rPr lang="en-US" sz="2400" dirty="0"/>
              <a:t> </a:t>
            </a:r>
            <a:r>
              <a:rPr lang="en-US" sz="2400" dirty="0" err="1"/>
              <a:t>zodat</a:t>
            </a:r>
            <a:r>
              <a:rPr lang="en-US" sz="2400" dirty="0"/>
              <a:t> </a:t>
            </a:r>
            <a:r>
              <a:rPr lang="en-US" sz="2400" dirty="0" err="1"/>
              <a:t>betrokkenheid</a:t>
            </a:r>
            <a:r>
              <a:rPr lang="en-US" sz="2400" dirty="0"/>
              <a:t> </a:t>
            </a:r>
            <a:r>
              <a:rPr lang="en-US" sz="2400" dirty="0" err="1"/>
              <a:t>optimaal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ingezet</a:t>
            </a:r>
            <a:r>
              <a:rPr lang="en-US" sz="2400" dirty="0"/>
              <a:t> en </a:t>
            </a:r>
            <a:r>
              <a:rPr lang="en-US" sz="2400" dirty="0" err="1"/>
              <a:t>deelnemers</a:t>
            </a:r>
            <a:r>
              <a:rPr lang="en-US" sz="2400" dirty="0"/>
              <a:t> </a:t>
            </a:r>
            <a:r>
              <a:rPr lang="en-US" sz="2400" dirty="0" err="1"/>
              <a:t>medeëigenaars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van de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werkwijze</a:t>
            </a:r>
            <a:r>
              <a:rPr lang="en-US" sz="2400" dirty="0"/>
              <a:t>, </a:t>
            </a:r>
            <a:r>
              <a:rPr lang="en-US" sz="2400" dirty="0" err="1"/>
              <a:t>dienstverlening</a:t>
            </a:r>
            <a:r>
              <a:rPr lang="en-US" sz="2400" dirty="0"/>
              <a:t> of </a:t>
            </a:r>
            <a:r>
              <a:rPr lang="en-US" sz="2400" dirty="0" smtClean="0"/>
              <a:t>product en </a:t>
            </a:r>
            <a:r>
              <a:rPr lang="en-US" sz="2400" dirty="0" err="1" smtClean="0"/>
              <a:t>creëer</a:t>
            </a:r>
            <a:r>
              <a:rPr lang="en-US" sz="2400" dirty="0" smtClean="0"/>
              <a:t>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kennisdeling</a:t>
            </a:r>
            <a:r>
              <a:rPr lang="en-US" sz="2400" dirty="0" smtClean="0"/>
              <a:t> en </a:t>
            </a:r>
            <a:r>
              <a:rPr lang="en-US" sz="2400" dirty="0" smtClean="0">
                <a:solidFill>
                  <a:srgbClr val="0000FF"/>
                </a:solidFill>
              </a:rPr>
              <a:t>cross-</a:t>
            </a:r>
            <a:r>
              <a:rPr lang="en-US" sz="2400" dirty="0" err="1" smtClean="0">
                <a:solidFill>
                  <a:srgbClr val="0000FF"/>
                </a:solidFill>
              </a:rPr>
              <a:t>functionele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interacties</a:t>
            </a:r>
            <a:r>
              <a:rPr lang="en-US" sz="2400" dirty="0" smtClean="0"/>
              <a:t> of </a:t>
            </a:r>
            <a:r>
              <a:rPr lang="en-US" sz="2400" dirty="0" err="1" smtClean="0">
                <a:solidFill>
                  <a:srgbClr val="0000FF"/>
                </a:solidFill>
              </a:rPr>
              <a:t>relationele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coördinatie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Vertrouwen</a:t>
            </a:r>
            <a:r>
              <a:rPr lang="en-US" sz="2400" b="1" dirty="0" smtClean="0">
                <a:solidFill>
                  <a:srgbClr val="0000FF"/>
                </a:solidFill>
              </a:rPr>
              <a:t> is </a:t>
            </a:r>
            <a:r>
              <a:rPr lang="en-US" sz="2400" b="1" dirty="0" err="1" smtClean="0">
                <a:solidFill>
                  <a:srgbClr val="0000FF"/>
                </a:solidFill>
              </a:rPr>
              <a:t>cruciaal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400" dirty="0" err="1" smtClean="0"/>
              <a:t>Laat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medewerker</a:t>
            </a:r>
            <a:r>
              <a:rPr lang="en-US" sz="2400" dirty="0"/>
              <a:t> </a:t>
            </a:r>
            <a:r>
              <a:rPr lang="en-US" sz="2400" dirty="0" err="1"/>
              <a:t>groeien</a:t>
            </a:r>
            <a:r>
              <a:rPr lang="en-US" sz="2400" dirty="0"/>
              <a:t> door </a:t>
            </a:r>
            <a:r>
              <a:rPr lang="en-US" sz="2400" dirty="0" err="1"/>
              <a:t>fouten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straffen</a:t>
            </a:r>
            <a:r>
              <a:rPr lang="en-US" sz="2400" dirty="0"/>
              <a:t> </a:t>
            </a:r>
            <a:r>
              <a:rPr lang="en-US" sz="2400" dirty="0" err="1"/>
              <a:t>maar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gebruiken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leerpunt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Fouten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pas </a:t>
            </a:r>
            <a:r>
              <a:rPr lang="en-US" sz="2400" dirty="0" err="1"/>
              <a:t>echt</a:t>
            </a:r>
            <a:r>
              <a:rPr lang="en-US" sz="2400" dirty="0"/>
              <a:t> </a:t>
            </a:r>
            <a:r>
              <a:rPr lang="en-US" sz="2400" dirty="0" err="1"/>
              <a:t>fouten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geen</a:t>
            </a:r>
            <a:r>
              <a:rPr lang="en-US" sz="2400" dirty="0"/>
              <a:t> lessen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getrokken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1"/>
          <p:cNvSpPr txBox="1">
            <a:spLocks noChangeArrowheads="1"/>
          </p:cNvSpPr>
          <p:nvPr/>
        </p:nvSpPr>
        <p:spPr bwMode="auto">
          <a:xfrm>
            <a:off x="468313" y="1844675"/>
            <a:ext cx="82804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/>
              <a:t>Voorbeeld</a:t>
            </a:r>
            <a:r>
              <a:rPr lang="en-US" sz="3200" b="1" dirty="0"/>
              <a:t> </a:t>
            </a:r>
            <a:r>
              <a:rPr lang="en-US" sz="3200" b="1" dirty="0" smtClean="0"/>
              <a:t>“</a:t>
            </a:r>
            <a:r>
              <a:rPr lang="en-US" sz="3200" b="1" dirty="0" smtClean="0">
                <a:solidFill>
                  <a:srgbClr val="0000FF"/>
                </a:solidFill>
              </a:rPr>
              <a:t>Co-</a:t>
            </a:r>
            <a:r>
              <a:rPr lang="en-US" sz="3200" b="1" dirty="0" err="1" smtClean="0">
                <a:solidFill>
                  <a:srgbClr val="0000FF"/>
                </a:solidFill>
              </a:rPr>
              <a:t>creatie</a:t>
            </a:r>
            <a:r>
              <a:rPr lang="en-US" sz="3200" b="1" dirty="0" smtClean="0"/>
              <a:t>”</a:t>
            </a:r>
            <a:endParaRPr lang="en-US" sz="3200" b="1" dirty="0"/>
          </a:p>
          <a:p>
            <a:endParaRPr lang="en-US" dirty="0"/>
          </a:p>
          <a:p>
            <a:r>
              <a:rPr lang="en-US" sz="2800" dirty="0" err="1"/>
              <a:t>Installeer</a:t>
            </a:r>
            <a:r>
              <a:rPr lang="en-US" sz="2800" dirty="0"/>
              <a:t> </a:t>
            </a:r>
            <a:r>
              <a:rPr lang="en-US" sz="2800" b="1" dirty="0"/>
              <a:t>“</a:t>
            </a:r>
            <a:r>
              <a:rPr lang="en-US" sz="2800" b="1" dirty="0" err="1"/>
              <a:t>Stuurgroepen</a:t>
            </a:r>
            <a:r>
              <a:rPr lang="en-US" sz="2800" b="1" dirty="0"/>
              <a:t>”</a:t>
            </a:r>
          </a:p>
          <a:p>
            <a:endParaRPr lang="en-US" sz="2400" b="1" dirty="0"/>
          </a:p>
          <a:p>
            <a:r>
              <a:rPr lang="en-US" sz="2400" dirty="0" err="1"/>
              <a:t>Betrek</a:t>
            </a:r>
            <a:r>
              <a:rPr lang="en-US" sz="2400" dirty="0"/>
              <a:t> </a:t>
            </a:r>
            <a:r>
              <a:rPr lang="en-US" sz="2400" dirty="0" err="1"/>
              <a:t>klanten</a:t>
            </a:r>
            <a:r>
              <a:rPr lang="en-US" sz="2400" dirty="0"/>
              <a:t> &amp; </a:t>
            </a:r>
            <a:r>
              <a:rPr lang="en-US" sz="2400" dirty="0" err="1"/>
              <a:t>professionele</a:t>
            </a:r>
            <a:r>
              <a:rPr lang="en-US" sz="2400" dirty="0"/>
              <a:t> </a:t>
            </a:r>
            <a:r>
              <a:rPr lang="en-US" sz="2400" dirty="0" err="1"/>
              <a:t>gebruikers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Geef</a:t>
            </a:r>
            <a:r>
              <a:rPr lang="en-US" sz="2400" dirty="0"/>
              <a:t> </a:t>
            </a:r>
            <a:r>
              <a:rPr lang="en-US" sz="2400" b="1" dirty="0" err="1"/>
              <a:t>kruisbestuiving</a:t>
            </a:r>
            <a:r>
              <a:rPr lang="en-US" sz="2400" dirty="0"/>
              <a:t> </a:t>
            </a:r>
            <a:r>
              <a:rPr lang="en-US" sz="2400" dirty="0" err="1"/>
              <a:t>volop</a:t>
            </a:r>
            <a:r>
              <a:rPr lang="en-US" sz="2400" dirty="0"/>
              <a:t> de </a:t>
            </a:r>
            <a:r>
              <a:rPr lang="en-US" sz="2400" dirty="0" err="1"/>
              <a:t>kans</a:t>
            </a:r>
            <a:r>
              <a:rPr lang="en-US" sz="2400" dirty="0"/>
              <a:t> </a:t>
            </a:r>
            <a:r>
              <a:rPr lang="en-US" sz="2400" dirty="0" err="1"/>
              <a:t>om</a:t>
            </a:r>
            <a:r>
              <a:rPr lang="en-US" sz="2400" dirty="0"/>
              <a:t> in </a:t>
            </a:r>
            <a:r>
              <a:rPr lang="en-US" sz="2400" dirty="0" err="1"/>
              <a:t>groep</a:t>
            </a:r>
            <a:r>
              <a:rPr lang="en-US" sz="2400" dirty="0"/>
              <a:t> </a:t>
            </a:r>
            <a:r>
              <a:rPr lang="en-US" sz="2400" dirty="0" err="1"/>
              <a:t>bestaande</a:t>
            </a:r>
            <a:r>
              <a:rPr lang="en-US" sz="2400" dirty="0"/>
              <a:t> </a:t>
            </a:r>
            <a:r>
              <a:rPr lang="en-US" sz="2400" dirty="0" err="1"/>
              <a:t>producten</a:t>
            </a:r>
            <a:r>
              <a:rPr lang="en-US" sz="2400" dirty="0"/>
              <a:t> en </a:t>
            </a:r>
            <a:r>
              <a:rPr lang="en-US" sz="2400" dirty="0" err="1"/>
              <a:t>diensten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evalueren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verbeteren</a:t>
            </a:r>
            <a:r>
              <a:rPr lang="en-US" sz="2400" dirty="0"/>
              <a:t> en de </a:t>
            </a:r>
            <a:r>
              <a:rPr lang="en-US" sz="2400" b="1" dirty="0" err="1"/>
              <a:t>wensen</a:t>
            </a:r>
            <a:r>
              <a:rPr lang="en-US" sz="2400" b="1" dirty="0"/>
              <a:t> van je </a:t>
            </a:r>
            <a:r>
              <a:rPr lang="en-US" sz="2400" b="1" dirty="0" err="1"/>
              <a:t>klant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integreren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dirty="0" err="1"/>
              <a:t>Ieder</a:t>
            </a:r>
            <a:r>
              <a:rPr lang="en-US" sz="2400" dirty="0"/>
              <a:t> lid van de </a:t>
            </a:r>
            <a:r>
              <a:rPr lang="en-US" sz="2400" dirty="0" err="1"/>
              <a:t>stuurgroep</a:t>
            </a:r>
            <a:r>
              <a:rPr lang="en-US" sz="2400" dirty="0"/>
              <a:t> </a:t>
            </a:r>
            <a:r>
              <a:rPr lang="en-US" sz="2400" dirty="0" err="1"/>
              <a:t>ontpopt</a:t>
            </a:r>
            <a:r>
              <a:rPr lang="en-US" sz="2400" dirty="0"/>
              <a:t> </a:t>
            </a:r>
            <a:r>
              <a:rPr lang="en-US" sz="2400" dirty="0" err="1"/>
              <a:t>zich</a:t>
            </a:r>
            <a:r>
              <a:rPr lang="en-US" sz="2400" dirty="0"/>
              <a:t> </a:t>
            </a:r>
            <a:r>
              <a:rPr lang="en-US" sz="2400" dirty="0" err="1"/>
              <a:t>automatisch</a:t>
            </a:r>
            <a:r>
              <a:rPr lang="en-US" sz="2400" dirty="0"/>
              <a:t> tot “</a:t>
            </a:r>
            <a:r>
              <a:rPr lang="en-US" sz="2400" b="1" dirty="0" err="1"/>
              <a:t>vader</a:t>
            </a:r>
            <a:r>
              <a:rPr lang="en-US" sz="2400" b="1" dirty="0"/>
              <a:t>, </a:t>
            </a:r>
            <a:r>
              <a:rPr lang="en-US" sz="2400" b="1" dirty="0" err="1"/>
              <a:t>ambassadeur</a:t>
            </a:r>
            <a:r>
              <a:rPr lang="en-US" sz="2400" dirty="0"/>
              <a:t>” van het </a:t>
            </a:r>
            <a:r>
              <a:rPr lang="en-US" sz="2400" dirty="0" err="1"/>
              <a:t>verbeterde</a:t>
            </a:r>
            <a:r>
              <a:rPr lang="en-US" sz="2400" dirty="0"/>
              <a:t> product / </a:t>
            </a:r>
            <a:r>
              <a:rPr lang="en-US" sz="2400" dirty="0" err="1"/>
              <a:t>dienst</a:t>
            </a:r>
            <a:r>
              <a:rPr lang="en-US" sz="2400" dirty="0"/>
              <a:t>.</a:t>
            </a:r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1"/>
          <p:cNvSpPr txBox="1">
            <a:spLocks noChangeArrowheads="1"/>
          </p:cNvSpPr>
          <p:nvPr/>
        </p:nvSpPr>
        <p:spPr bwMode="auto">
          <a:xfrm>
            <a:off x="539750" y="1844675"/>
            <a:ext cx="799306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/>
              <a:t>Voorbeeld</a:t>
            </a:r>
            <a:r>
              <a:rPr lang="en-US" sz="3200" b="1" dirty="0" smtClean="0"/>
              <a:t> “</a:t>
            </a:r>
            <a:r>
              <a:rPr lang="en-US" sz="3200" b="1" dirty="0" err="1" smtClean="0">
                <a:solidFill>
                  <a:srgbClr val="0000FF"/>
                </a:solidFill>
              </a:rPr>
              <a:t>Flexibel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Organiseren</a:t>
            </a:r>
            <a:r>
              <a:rPr lang="en-US" sz="3200" b="1" dirty="0" smtClean="0"/>
              <a:t>”</a:t>
            </a:r>
            <a:endParaRPr lang="en-US" sz="3200" b="1" dirty="0"/>
          </a:p>
          <a:p>
            <a:endParaRPr lang="en-US" dirty="0"/>
          </a:p>
          <a:p>
            <a:r>
              <a:rPr lang="en-US" sz="2800" b="1" dirty="0" err="1" smtClean="0"/>
              <a:t>Vereenvoudig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hiërarchische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structuur</a:t>
            </a:r>
            <a:r>
              <a:rPr lang="en-US" sz="2800" b="1" dirty="0" smtClean="0"/>
              <a:t>  </a:t>
            </a:r>
            <a:r>
              <a:rPr lang="en-US" sz="2800" dirty="0"/>
              <a:t>!</a:t>
            </a:r>
            <a:endParaRPr lang="en-US" sz="2800" b="1" dirty="0"/>
          </a:p>
          <a:p>
            <a:endParaRPr lang="en-US" sz="2400" b="1" dirty="0"/>
          </a:p>
          <a:p>
            <a:r>
              <a:rPr lang="en-US" sz="2400" dirty="0"/>
              <a:t>De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snelheid</a:t>
            </a:r>
            <a:r>
              <a:rPr lang="en-US" sz="2400" b="1" u="sng" dirty="0" smtClean="0">
                <a:solidFill>
                  <a:srgbClr val="0000FF"/>
                </a:solidFill>
              </a:rPr>
              <a:t> van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veranderen</a:t>
            </a:r>
            <a:r>
              <a:rPr lang="en-US" sz="2400" b="1" u="sng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dirty="0" err="1" smtClean="0"/>
              <a:t>cruciaal</a:t>
            </a:r>
            <a:r>
              <a:rPr lang="en-US" sz="2400" dirty="0" smtClean="0"/>
              <a:t>,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specifieke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organisatievorm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Verandersnelheid</a:t>
            </a:r>
            <a:r>
              <a:rPr lang="en-US" sz="2400" dirty="0" smtClean="0"/>
              <a:t> </a:t>
            </a:r>
            <a:r>
              <a:rPr lang="en-US" sz="2400" dirty="0" err="1" smtClean="0"/>
              <a:t>zorgt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46 % van het </a:t>
            </a:r>
            <a:r>
              <a:rPr lang="en-US" sz="2400" dirty="0" err="1" smtClean="0"/>
              <a:t>deel</a:t>
            </a:r>
            <a:r>
              <a:rPr lang="en-US" sz="2400" dirty="0" smtClean="0"/>
              <a:t> </a:t>
            </a:r>
            <a:r>
              <a:rPr lang="en-US" sz="2400" dirty="0" err="1" smtClean="0"/>
              <a:t>flexibel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organiseren</a:t>
            </a:r>
            <a:r>
              <a:rPr lang="en-US" sz="2400" dirty="0" smtClean="0"/>
              <a:t> op het </a:t>
            </a:r>
            <a:r>
              <a:rPr lang="en-US" sz="2400" dirty="0" err="1" smtClean="0"/>
              <a:t>resultaat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Stuur</a:t>
            </a:r>
            <a:r>
              <a:rPr lang="en-US" sz="2400" dirty="0" smtClean="0"/>
              <a:t> </a:t>
            </a:r>
            <a:r>
              <a:rPr lang="en-US" sz="2400" dirty="0" err="1"/>
              <a:t>sterk</a:t>
            </a:r>
            <a:r>
              <a:rPr lang="en-US" sz="2400" dirty="0"/>
              <a:t> op </a:t>
            </a:r>
            <a:r>
              <a:rPr lang="en-US" sz="2400" dirty="0" err="1"/>
              <a:t>oplossingsgericht</a:t>
            </a:r>
            <a:r>
              <a:rPr lang="en-US" sz="2400" dirty="0"/>
              <a:t> </a:t>
            </a:r>
            <a:r>
              <a:rPr lang="en-US" sz="2400" dirty="0" err="1"/>
              <a:t>denkend</a:t>
            </a:r>
            <a:r>
              <a:rPr lang="en-US" sz="2400" dirty="0"/>
              <a:t> </a:t>
            </a:r>
            <a:r>
              <a:rPr lang="en-US" sz="2400" dirty="0" err="1" smtClean="0"/>
              <a:t>werken</a:t>
            </a:r>
            <a:r>
              <a:rPr lang="en-US" sz="2400" dirty="0" smtClean="0"/>
              <a:t> via </a:t>
            </a:r>
            <a:r>
              <a:rPr lang="en-US" sz="2400" dirty="0" err="1" smtClean="0"/>
              <a:t>zelfsturende</a:t>
            </a:r>
            <a:r>
              <a:rPr lang="en-US" sz="2400" dirty="0" smtClean="0"/>
              <a:t> teams.</a:t>
            </a:r>
            <a:endParaRPr lang="en-US" sz="2400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1"/>
          <p:cNvSpPr txBox="1">
            <a:spLocks noChangeArrowheads="1"/>
          </p:cNvSpPr>
          <p:nvPr/>
        </p:nvSpPr>
        <p:spPr bwMode="auto">
          <a:xfrm>
            <a:off x="179512" y="1844675"/>
            <a:ext cx="878497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Voorbeeld</a:t>
            </a:r>
            <a:r>
              <a:rPr lang="en-US" sz="3200" b="1" dirty="0" smtClean="0"/>
              <a:t> “</a:t>
            </a:r>
            <a:r>
              <a:rPr lang="en-US" sz="3200" b="1" dirty="0" err="1" smtClean="0">
                <a:solidFill>
                  <a:srgbClr val="0000FF"/>
                </a:solidFill>
              </a:rPr>
              <a:t>Dynamisch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managen</a:t>
            </a:r>
            <a:r>
              <a:rPr lang="en-US" sz="3200" b="1" dirty="0" smtClean="0"/>
              <a:t>”</a:t>
            </a:r>
            <a:endParaRPr lang="en-US" sz="3200" b="1" dirty="0"/>
          </a:p>
          <a:p>
            <a:endParaRPr lang="en-US" dirty="0" smtClean="0"/>
          </a:p>
          <a:p>
            <a:r>
              <a:rPr lang="en-US" sz="2800" dirty="0" smtClean="0"/>
              <a:t>Managers </a:t>
            </a:r>
            <a:r>
              <a:rPr lang="en-US" sz="2800" dirty="0" err="1" smtClean="0"/>
              <a:t>zijn</a:t>
            </a:r>
            <a:r>
              <a:rPr lang="en-US" sz="2800" dirty="0" smtClean="0"/>
              <a:t> de </a:t>
            </a:r>
            <a:r>
              <a:rPr lang="en-US" sz="2800" b="1" dirty="0" smtClean="0"/>
              <a:t>stewards</a:t>
            </a:r>
            <a:r>
              <a:rPr lang="en-US" sz="2800" dirty="0" smtClean="0"/>
              <a:t> van </a:t>
            </a:r>
            <a:r>
              <a:rPr lang="en-US" sz="2800" dirty="0" err="1" smtClean="0"/>
              <a:t>verandering</a:t>
            </a:r>
            <a:r>
              <a:rPr lang="en-US" sz="2800" dirty="0" smtClean="0"/>
              <a:t> en </a:t>
            </a:r>
            <a:r>
              <a:rPr lang="en-US" sz="2800" dirty="0" err="1" smtClean="0"/>
              <a:t>coachen</a:t>
            </a:r>
            <a:r>
              <a:rPr lang="en-US" sz="2800" dirty="0" smtClean="0"/>
              <a:t> talent.</a:t>
            </a:r>
          </a:p>
          <a:p>
            <a:r>
              <a:rPr lang="en-US" sz="2800" dirty="0" err="1" smtClean="0"/>
              <a:t>Hoge</a:t>
            </a:r>
            <a:r>
              <a:rPr lang="en-US" sz="2800" dirty="0" smtClean="0"/>
              <a:t> interne </a:t>
            </a:r>
            <a:r>
              <a:rPr lang="en-US" sz="2800" dirty="0" err="1" smtClean="0"/>
              <a:t>verandersnelheid</a:t>
            </a:r>
            <a:r>
              <a:rPr lang="en-US" sz="2800" dirty="0" smtClean="0"/>
              <a:t>, </a:t>
            </a:r>
            <a:r>
              <a:rPr lang="en-US" sz="2800" dirty="0" err="1" smtClean="0"/>
              <a:t>wendbaarheid</a:t>
            </a:r>
            <a:r>
              <a:rPr lang="en-US" sz="2800" dirty="0" smtClean="0"/>
              <a:t> en </a:t>
            </a:r>
            <a:r>
              <a:rPr lang="en-US" sz="2800" dirty="0" err="1" smtClean="0"/>
              <a:t>snel</a:t>
            </a:r>
            <a:r>
              <a:rPr lang="en-US" sz="2800" dirty="0" smtClean="0"/>
              <a:t> </a:t>
            </a:r>
            <a:r>
              <a:rPr lang="en-US" sz="2800" dirty="0" err="1" smtClean="0"/>
              <a:t>reageren</a:t>
            </a:r>
            <a:r>
              <a:rPr lang="en-US" sz="2800" dirty="0" smtClean="0"/>
              <a:t> op </a:t>
            </a:r>
            <a:r>
              <a:rPr lang="en-US" sz="2800" dirty="0" err="1" smtClean="0"/>
              <a:t>wijzigende</a:t>
            </a:r>
            <a:r>
              <a:rPr lang="en-US" sz="2800" dirty="0" smtClean="0"/>
              <a:t> </a:t>
            </a:r>
            <a:r>
              <a:rPr lang="en-US" sz="2800" dirty="0" err="1" smtClean="0"/>
              <a:t>omgeving</a:t>
            </a:r>
            <a:r>
              <a:rPr lang="en-US" sz="2800" dirty="0" smtClean="0"/>
              <a:t> </a:t>
            </a:r>
            <a:r>
              <a:rPr lang="en-US" sz="2800" dirty="0" err="1" smtClean="0"/>
              <a:t>bepalen</a:t>
            </a:r>
            <a:r>
              <a:rPr lang="en-US" sz="2800" dirty="0" smtClean="0"/>
              <a:t> het </a:t>
            </a:r>
            <a:r>
              <a:rPr lang="en-US" sz="2800" dirty="0" err="1" smtClean="0"/>
              <a:t>meeste</a:t>
            </a:r>
            <a:r>
              <a:rPr lang="en-US" sz="2800" dirty="0" smtClean="0"/>
              <a:t> </a:t>
            </a:r>
            <a:r>
              <a:rPr lang="nl-BE" sz="2800" dirty="0" smtClean="0"/>
              <a:t> effect op het innovatiesucces : staat voor 33 % </a:t>
            </a:r>
          </a:p>
          <a:p>
            <a:endParaRPr lang="nl-BE" sz="2800" dirty="0" smtClean="0"/>
          </a:p>
          <a:p>
            <a:r>
              <a:rPr lang="nl-BE" sz="2800" dirty="0" smtClean="0"/>
              <a:t>(tegenover 27 % voor flexibel organiseren, 22 % voor slimmer werken en 18 % voor </a:t>
            </a:r>
            <a:r>
              <a:rPr lang="nl-BE" sz="2800" dirty="0" err="1" smtClean="0"/>
              <a:t>co-creatie</a:t>
            </a:r>
            <a:r>
              <a:rPr lang="nl-BE" sz="2800" dirty="0" smtClean="0"/>
              <a:t>).</a:t>
            </a:r>
            <a:endParaRPr lang="en-US" sz="2800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kstvak 1"/>
          <p:cNvSpPr txBox="1">
            <a:spLocks noChangeArrowheads="1"/>
          </p:cNvSpPr>
          <p:nvPr/>
        </p:nvSpPr>
        <p:spPr bwMode="auto">
          <a:xfrm>
            <a:off x="611188" y="1341438"/>
            <a:ext cx="8281987" cy="750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/>
              <a:t>Voorbeelden</a:t>
            </a:r>
            <a:r>
              <a:rPr lang="en-US" sz="3600" b="1" dirty="0"/>
              <a:t> “</a:t>
            </a:r>
            <a:r>
              <a:rPr lang="en-US" sz="3600" b="1" dirty="0">
                <a:solidFill>
                  <a:srgbClr val="0000FF"/>
                </a:solidFill>
              </a:rPr>
              <a:t>Open </a:t>
            </a:r>
            <a:r>
              <a:rPr lang="en-US" sz="3600" b="1" dirty="0" err="1">
                <a:solidFill>
                  <a:srgbClr val="0000FF"/>
                </a:solidFill>
              </a:rPr>
              <a:t>innovatie</a:t>
            </a:r>
            <a:r>
              <a:rPr lang="en-US" sz="3600" b="1" dirty="0"/>
              <a:t>”</a:t>
            </a:r>
          </a:p>
          <a:p>
            <a:endParaRPr lang="en-US" dirty="0"/>
          </a:p>
          <a:p>
            <a:r>
              <a:rPr lang="en-US" sz="2400" b="1" u="sng" dirty="0" err="1"/>
              <a:t>Oktober</a:t>
            </a:r>
            <a:r>
              <a:rPr lang="en-US" sz="2400" b="1" u="sng" dirty="0"/>
              <a:t> 2010</a:t>
            </a:r>
            <a:r>
              <a:rPr lang="en-US" sz="2400" dirty="0"/>
              <a:t> : </a:t>
            </a:r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0000FF"/>
                </a:solidFill>
              </a:rPr>
              <a:t>GUM </a:t>
            </a:r>
            <a:r>
              <a:rPr lang="en-US" sz="2400" b="1" dirty="0">
                <a:solidFill>
                  <a:srgbClr val="0000FF"/>
                </a:solidFill>
              </a:rPr>
              <a:t>Consortium </a:t>
            </a:r>
          </a:p>
          <a:p>
            <a:r>
              <a:rPr lang="en-US" sz="2400" dirty="0"/>
              <a:t>				   Green Urban Mobility Project  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Recticel</a:t>
            </a:r>
            <a:r>
              <a:rPr lang="en-US" sz="2000" dirty="0"/>
              <a:t>, </a:t>
            </a:r>
            <a:r>
              <a:rPr lang="en-US" sz="2000" dirty="0" err="1"/>
              <a:t>Ocas</a:t>
            </a:r>
            <a:r>
              <a:rPr lang="en-US" sz="2000" dirty="0"/>
              <a:t>, Ridley, </a:t>
            </a:r>
            <a:r>
              <a:rPr lang="en-US" sz="2000" dirty="0" err="1"/>
              <a:t>Hegghe</a:t>
            </a:r>
            <a:r>
              <a:rPr lang="en-US" sz="2000" dirty="0"/>
              <a:t>, </a:t>
            </a:r>
            <a:r>
              <a:rPr lang="en-US" sz="2000" dirty="0" err="1"/>
              <a:t>Zwecko</a:t>
            </a:r>
            <a:r>
              <a:rPr lang="en-US" sz="2000" dirty="0"/>
              <a:t>, ACB, Flanders Drive)</a:t>
            </a:r>
          </a:p>
          <a:p>
            <a:endParaRPr lang="en-US" sz="2400" dirty="0"/>
          </a:p>
          <a:p>
            <a:r>
              <a:rPr lang="en-US" sz="2400" b="1" u="sng" dirty="0"/>
              <a:t>September 2012</a:t>
            </a:r>
            <a:r>
              <a:rPr lang="en-US" sz="2400" dirty="0"/>
              <a:t> : </a:t>
            </a:r>
            <a:r>
              <a:rPr lang="en-US" sz="2400" b="1" dirty="0" smtClean="0">
                <a:solidFill>
                  <a:srgbClr val="0000FF"/>
                </a:solidFill>
              </a:rPr>
              <a:t>Flanders’ Bike </a:t>
            </a:r>
            <a:r>
              <a:rPr lang="en-US" sz="2400" b="1" dirty="0">
                <a:solidFill>
                  <a:srgbClr val="0000FF"/>
                </a:solidFill>
              </a:rPr>
              <a:t>Valley </a:t>
            </a:r>
            <a:r>
              <a:rPr lang="en-US" sz="2400" b="1" dirty="0" err="1" smtClean="0">
                <a:solidFill>
                  <a:srgbClr val="0000FF"/>
                </a:solidFill>
              </a:rPr>
              <a:t>ClusterProject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pPr algn="ctr"/>
            <a:r>
              <a:rPr lang="en-US" sz="2400" dirty="0" err="1" smtClean="0"/>
              <a:t>Ecosysteem</a:t>
            </a:r>
            <a:r>
              <a:rPr lang="en-US" sz="2400" dirty="0" smtClean="0"/>
              <a:t> - </a:t>
            </a:r>
            <a:r>
              <a:rPr lang="en-US" sz="2400" dirty="0" err="1" smtClean="0"/>
              <a:t>Katalysator</a:t>
            </a:r>
            <a:r>
              <a:rPr lang="en-US" sz="2400" dirty="0" smtClean="0"/>
              <a:t>- </a:t>
            </a:r>
            <a:r>
              <a:rPr lang="en-US" sz="2400" dirty="0" err="1"/>
              <a:t>magneet</a:t>
            </a:r>
            <a:r>
              <a:rPr lang="en-US" sz="2400" dirty="0"/>
              <a:t> en </a:t>
            </a:r>
            <a:r>
              <a:rPr lang="en-US" sz="2400" dirty="0" err="1"/>
              <a:t>kruisbestuiving</a:t>
            </a:r>
            <a:r>
              <a:rPr lang="en-US" sz="2400" dirty="0"/>
              <a:t>  :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Meest</a:t>
            </a:r>
            <a:r>
              <a:rPr lang="en-US" sz="2400" dirty="0"/>
              <a:t> </a:t>
            </a:r>
            <a:r>
              <a:rPr lang="en-US" sz="2400" dirty="0" err="1"/>
              <a:t>talentvolle</a:t>
            </a:r>
            <a:r>
              <a:rPr lang="en-US" sz="2400" dirty="0"/>
              <a:t> </a:t>
            </a:r>
            <a:r>
              <a:rPr lang="en-US" sz="2400" dirty="0" err="1"/>
              <a:t>medewerkers</a:t>
            </a:r>
            <a:r>
              <a:rPr lang="en-US" sz="2400" dirty="0"/>
              <a:t> / </a:t>
            </a:r>
            <a:r>
              <a:rPr lang="en-US" sz="2400" dirty="0" err="1"/>
              <a:t>ondernemers</a:t>
            </a:r>
            <a:r>
              <a:rPr lang="en-US" sz="2400" dirty="0"/>
              <a:t> </a:t>
            </a:r>
            <a:r>
              <a:rPr lang="en-US" sz="2400" dirty="0" err="1"/>
              <a:t>wereldwijd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Wonen</a:t>
            </a:r>
            <a:r>
              <a:rPr lang="en-US" sz="2400" dirty="0"/>
              <a:t>, Leven, </a:t>
            </a:r>
            <a:r>
              <a:rPr lang="en-US" sz="2400" dirty="0" err="1"/>
              <a:t>Werken</a:t>
            </a:r>
            <a:r>
              <a:rPr lang="en-US" sz="2400" dirty="0"/>
              <a:t> in Limburg met Valley </a:t>
            </a:r>
            <a:r>
              <a:rPr lang="en-US" sz="2400" dirty="0" err="1"/>
              <a:t>kenmerken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Verankering</a:t>
            </a:r>
            <a:r>
              <a:rPr lang="en-US" sz="2400" dirty="0"/>
              <a:t> </a:t>
            </a:r>
            <a:r>
              <a:rPr lang="en-US" sz="2400" dirty="0" err="1"/>
              <a:t>fietsindustrie</a:t>
            </a:r>
            <a:r>
              <a:rPr lang="en-US" sz="2400" dirty="0"/>
              <a:t> in </a:t>
            </a:r>
            <a:r>
              <a:rPr lang="en-US" sz="2400" dirty="0" err="1"/>
              <a:t>fietsparadijs</a:t>
            </a:r>
            <a:r>
              <a:rPr lang="en-US" sz="2400" dirty="0"/>
              <a:t> Limburg</a:t>
            </a:r>
          </a:p>
          <a:p>
            <a:pPr>
              <a:buFontTx/>
              <a:buChar char="-"/>
            </a:pPr>
            <a:r>
              <a:rPr lang="en-US" sz="2400" dirty="0"/>
              <a:t>Open </a:t>
            </a:r>
            <a:r>
              <a:rPr lang="en-US" sz="2400" dirty="0" err="1"/>
              <a:t>innovatie</a:t>
            </a:r>
            <a:r>
              <a:rPr lang="en-US" sz="2400" dirty="0"/>
              <a:t> R &amp; D + HR + Marketing + </a:t>
            </a:r>
            <a:r>
              <a:rPr lang="en-US" sz="2400" dirty="0" err="1"/>
              <a:t>Logistiek</a:t>
            </a:r>
            <a:r>
              <a:rPr lang="en-US" sz="2400" dirty="0"/>
              <a:t> + …..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430338"/>
            <a:ext cx="21844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1439863"/>
            <a:ext cx="88423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566863"/>
            <a:ext cx="13589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238" y="1563688"/>
            <a:ext cx="211455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445125"/>
            <a:ext cx="1643063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5373688"/>
            <a:ext cx="2022475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5445125"/>
            <a:ext cx="13589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5516563"/>
            <a:ext cx="20828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7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pic>
        <p:nvPicPr>
          <p:cNvPr id="13" name="Afbeelding 12" descr="Flanders'_Bike_Vall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2852936"/>
            <a:ext cx="6272490" cy="2016224"/>
          </a:xfrm>
          <a:prstGeom prst="rect">
            <a:avLst/>
          </a:prstGeom>
        </p:spPr>
      </p:pic>
      <p:pic>
        <p:nvPicPr>
          <p:cNvPr id="14" name="Afbeelding 13" descr="Flanders'_Bike_Valle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Diagram 5"/>
          <p:cNvGraphicFramePr>
            <a:graphicFrameLocks/>
          </p:cNvGraphicFramePr>
          <p:nvPr/>
        </p:nvGraphicFramePr>
        <p:xfrm>
          <a:off x="1331640" y="41275"/>
          <a:ext cx="7488831" cy="7083425"/>
        </p:xfrm>
        <a:graphic>
          <a:graphicData uri="http://schemas.openxmlformats.org/drawingml/2006/compatibility">
            <com:legacyDrawing xmlns:com="http://schemas.openxmlformats.org/drawingml/2006/compatibility" spid="_x0000_s47106"/>
          </a:graphicData>
        </a:graphic>
      </p:graphicFrame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0" y="5697537"/>
            <a:ext cx="4067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 </a:t>
            </a:r>
            <a:r>
              <a:rPr lang="en-US" sz="2800" b="1" dirty="0" err="1"/>
              <a:t>pijlerstructuur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err="1" smtClean="0"/>
              <a:t>Flanders’Bike</a:t>
            </a:r>
            <a:r>
              <a:rPr lang="en-US" sz="2800" b="1" dirty="0" smtClean="0"/>
              <a:t> </a:t>
            </a:r>
            <a:r>
              <a:rPr lang="en-US" sz="2800" b="1" dirty="0"/>
              <a:t>Valley</a:t>
            </a:r>
            <a:endParaRPr lang="nl-NL" sz="2800" b="1" dirty="0"/>
          </a:p>
        </p:txBody>
      </p:sp>
      <p:pic>
        <p:nvPicPr>
          <p:cNvPr id="5" name="Afbeelding 4" descr="Flanders'_Bike_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2.gstatic.com/images?q=tbn:ANd9GcR5j52AnCnhovCcLZyS0ho83tcRgsLlauLdoqhaN0_nJHvZEwzv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4833162" cy="3528392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CEAAkGBhISEBUTEhMVFRAUGBgSGBUVERgRFhMYFRcVFxMWEhYXHCYeGR4kGhgWHy8hIycpLC0sFR4yNTAqNSYrLCkBCQoKDgwOGg8PGjMlHyQuLDQwNC0qMjQwNTIsLC0tLCw1LCwsLCwpLCwsNSwwLCwqLSwvKSwsMDUsMCosKi0sNP/AABEIAPMA0AMBIgACEQEDEQH/xAAbAAEAAgMBAQAAAAAAAAAAAAAABQYDBAcBAv/EAEgQAAIBAgQCBgUKAwUGBwAAAAECAAMRBAUSIQYxEyJBUWFxBzKBkbIUIzM0QlJyc6GxNYLRg4SiwfAXU2KzwtIVFiRDY2ST/8QAGwEBAAMBAQEBAAAAAAAAAAAAAAIDBAEFBgf/xAA0EQACAgEDAQUHAwIHAAAAAAAAAQIRAwQhMRITQVFhcQUiMoGh0fCRscEU4RUjNEJSYvH/2gAMAwEAAhEDEQA/AKPERPBP1EREQBERAEREAREQBERAESa4PZRigStytiDr0BCWVbt331abb3LATFxOV+UsQhXV1jdtessSS6nuO3da1rCS6drM/b/53ZV3Xf8AYioiJE0CIiAIiIAiIgCIiAIiIAiIgCIiAIiIAiIgCIiAZcLhWqNpUeJJ9VFuAXc/ZUXFz2Sfo5bQoKr1dJbqMDUvpNmOtUpLvUUgCzGw35zNWyWth2RKHzgqFVDsgUdI4LAqOZCot9yQCb2uNpunwu/yKpRrOnSM4qGqWLW9W7EsL3ADDxHaLy+MDxNTroPp96otrjmu9+VeHf4ENl+aI5To2ZRSOkgIlINTr1ArhRfq2Y07EtsJ5i81RTpr6n6RxW3RKihEcrSQ2INiigmxPrdtzfZynhc0MSxZxUp01Vzp1KxRtRDKEJJIemNt7jlvtGP4MatiWJqCmhGoX1VCqghUBLEcwCTvty3nalRR2ulWXeXu1d/WuLvv48CLr5VQqrqosA1zfTdku9Q6QwNmoqq9rC3ie2Dr4dkNmFu0dzDsZT2qewjnL/jOFqgwtGlQKrWpMXNTUVuSCGsbE9a425WFpC0skqV0LV7UVpo51qgI1UjodW+6NtlUhdmIHORlA0abXQpvquN9/Pl5u/zYq0QIlJ7QiIgCIiAIiIAiIgCIiAIiIAiIgCIiAIiIBd8txOJq4WlVw+lnpOwqUyAoZgb61J5EqxvuAdRPOYqGBFLD1Ux9YocSQVXUarKVOrWdNxubX7NufdqcJ5/SpqaVa4pnWLW1I/SaRaoD27WB5WY3lnqZR060+koowQDS9Sp1vIpRGgjw1W8Jpj7ytHy+ok9PkcJKot3aS6ubVN7On5XRGZfw90DmrVxDvTootTSqsFZUuaW97NpsSAO/x3xZnwz0lRn+VMuHZenIZXKqjNqIBvpPWF9PMbbdssqZfV1FmeldlCG1BgNIvZSDVItueztnlbLKhJOqidSimwbDsdSi9l2qgW3PZ2yfRtVGNa6Sn19e/p/HT67kFi8RUqdDWwD9LToKaRQuUN9NlaoGtq7Pd4yOzfEV6OECYi3S1WbSgA6i2YVXOnYuxqG9yfW2tLGmTihTZVooKRKu2hwxfSb6WWuLW/m8rSocX53Tr1AKRLIDq1N2EqqlaY7F2ue8k+2E9lb5N2jrNlUIRuC7/wDd4q2tuW+62vmV+IiZj6YREQBERAEREAREQBERAEREARPDOkJwvlxt6tz/APYP/dJxg5cGLVayGlrrTd3wvD5nOInTKvB2AQXZdI5Xasy/u0rvEWT4WnWwy0LFajlXtVL7aqYHabc2kniaM+D2rhzSUYp9/dtsr8SqxLfxpw7Qw9FGpIVYvpN3ZttLHtPeBKzldAPXpI26tURSL2uGYA7jwMhKLTo14NVDPi7WN1v9DWmXD4upT+jd0/C5T9jLPxrkFDDpTNJSpZiDd2a4Av2mVOJJxdHcGeGpxKcVs/Ek6fE+LUWFd/aQ36kT6birFn/339lh+wlk4Y4Oo1MOtSupL1OstmZdKfZ5He/P2iU/M8CaNZ6Tc0Nr945qfaCD7ZJqSV2ZcM9Jmyyxxgrj/wBV9D4xGNqVPpKjvb77s/7mYZt5Rh1qYikjC6O6qRe1wTvuJdc74Fo9Cxw6kVV6wGtm1W5r1iefZ4gTig5Ky3PrcOmnHHLa/wBDn8T2mLkdxIH6y5cY8NYfD4cPSQq3SKt9bNsQ19ifATii2my3LqYYskMcruXBTIl34c4Yw1XBirUQmode+th6rMBsDbsEp+X4F6zrTpi7t7h3lj2AQ4NV5kcWrx5HNLboe9/P7GCJds1yHBYPDg1VNSuRYDpGXW3abA7KP6dspMSj08ndNqY6hOUE68X3+giIkTUIiIAiIgCIiAJsZYPn6X5ifEJrzZyz6el+YnxCdXJDJ8D9C8+kf6vT/NHwPKNlQ+fpfmJ8Yl59I/1en+aPgeUfK/p6X5ifGJbl+M8f2V/ov1OkcW5HUxVJUplQVfUdZIFtLDawPfK7l3AeIp1qbs1LSjo5szE2VgTbqc9pM8dZhUo0Uak5RjUsSvaNLG36SqZTxHimxFFWrOVapTUgnYguoIPsk5uPVuYdDDVPS3jklHflb+ZPekn6Kj+NvhlSyLKziMQlP7JN2Pcg3b+nmRLb6SfoqP42+GZfR/lWii1dtmqbLfsRe3wubnyAnJR6shbp9T/T+zVNc7perb/bk3s/4kXC1KFMWsxu4+7T9UH37/yGRPpDym6piF+zam/kfUb3kj+YTfzXhOhiKrVXrvqa2wdLAAWAFx/q8l0y9Gw/QFtaaOjJJBa1rAm3b4+EsacrTPNx58WneLJjvqXxbc39vscw4e+t0PzU/edNzDNhRrUUbZaxZL9zDTo9huR5kTnGV4RqWPpU29ZKyqfGzcx4Hn7ZY/SWOrQ83/ZZXB9MWz1dfijqNXig+HF/s6Zo8aZD0VdayD5uow1dyPff2Nz87+EnPSJ9UH5q/s8+uHsxXHYRqVXeooCP3n7lQeO3vBnx6Q/qg/NX9nkml0trvMcMuR6jDhy/FBteq2oz8GrfL1A5npB/jeYMDg6WWYYvUs1ZrAkc2bspp4Dv8z4TNwcbZepHP5z43mPJM4pZhQNKsB0oHWXlfuqU/b7jJKqXjRRk6+1zN32fX71c8uvkUHMsyevVapUN2PZ2KOxV7gJqyRz3JXwtUo26ndHts4/qO0f1Ejpkd3ufX4XCWNPH8NbUIiJwtEREAREQBERAEy4SsEqI5vZWVjbnZWBNpiiDjVqmWjiziuliqSpTWoCr6zrVQLaWG1mPfK7g6wSojm9ldWNudlYE290wxJSk27ZRh00MOPs4cfctHFnFVLFUkSmtQFX1nWqgW0sNrMe+V/LsSKdanUNyqOjkDnZWBNr9u014hybdnMOmx4cfZQ4+5Z+KeJ6OLFJVWqoVrsWVQdJAB02Y3PnM+d8Z0nw3QYdKiXATrKqgIOYFmPMADyJlRiS7R7lMfZ+FKCp1F2t/n8zzTJfhjPPktbWQTTYFWC8+9SASBcH9CZExIJtO0a8uOOWDhPhlizXP8PUxlHE00qDSVNQFVBbQRpK2bc223I5Ce8XcS0sWKYprUGgsTrVR6wFrWY90rkSTm3fmZ46LFGUJK7gqW5v5HmzYautUbgdVh95T6w/zHiBJzini6jiqAp01qBg6vd1UCwDDsY98qkTim0qJZNJiyZY5mveRbsh4xo0MKKLpVLjXuqqV6zMRuWB7e6VbB4p6TrUQ2dDcH9/Z2TFEOTdeR3HpceNzaXx8/X7lzx/GOFxFDo69KrqIvdFUhG+8hLA/6tKa1r7bjsNrXHZt2TyIlJy5Gn0sNOmsd0+6xERImkREQBERAEREAREQBPVtcX2HabXsO027Z5EAs2P4HZMOa1OqKqgB7KmnUvMkHUeQ39krMunAWfWPyaodjc07+9k/zHt8J81eBicdpA/9KfnSeVhfekLeP6HwlzgpJOJ42PWywZJ4tU+N0/Fff+5pZRwQ9aiKrVBTVrkApq6v3ibi19/ZIfCZS9aqadAGoAfWtoGn7zX9UfrLbx3n4Rfk1M7kDpLG2lfsoLd/b4eck8FTTL8BrIu4UM3e9RrWW9uVyB5CS6I3XhyZ1rtRHH2kt3N1CP8APi/zxISj6NnI69dVbuWmXHvLD9poZtwNXojUhFVBz0ghh3nSeY8iT4TQxvE+KqtqNZ17lpsaajyAO/tvLFwfxbUeqKFdtWr1HPrAgX0t3g2587/pFdm3RbP/ABDBDtZSUq5VfzS/PEpBO0sef8HHC0ukNUP1gtuj087731Hujj3KVo1w67JWBa3cyka7eBuD5kyzekL6p/aL/wBUKFKV9xPJrpSlp3jdRm3f02+W/BzeWTKODDXw4rCqFvq6vR6vVJHPUO6VudM4O/h6/wBp8TyOOKk9y32pqMmDCpY3TtL6PxOZgxPF5T2VnqCIiAIiIAiIgCIiAIiIAiIgCIiAfSOVIZTZgQQRzBG4InVkzVvkHygga+h6W3ZqC3915yedBTNKP/hejpqfSfJyujpF1X0HbTe9/CXYnVnh+18XX2e1+99CgV6zOzMxJdiSSeZJ5zpfE9I4nLy1LrXCVgANyBYmw77E7eE5lLRwnxf0A6Ktc0easBc078wR2r27bjxnMclun3l/tHTzkoZcStwd15bfYq8mOEsA1XF0rA2psKjHuC7i/mbD2y41Mny3EE1AaZJ3Oiro59rKDsfZPmtn2CwVMrQ0s33KZ1aj/wDI+/6m/hJLHTtvYzZfaTzQePFjl1vbdcX+eRFekvEAtRpi1wGc94B0hf2b3SY46Qvgiy7gMj/y8r/qJz3MMe9ao1Sobu3sAHYFHcJbeFuLKXRDD4mwAGhWYXRl5BH7ttt9rD39U1JteJDNo8mDDhlBdTxu2l5u2UqdL4ZPR5YGfYBKlTfuJdgfaN/bMf8A5ey0fOXp6L6vp+p8VreEieLuLUqU+gw5uh2dx1RYfYTvG3PlbvvEY9nbbI6jO/aPTixRaV221wU0T2Imc+jEREAREQBERAEREAREQBERAEREATy09iAImXCoGqIDyLKD5EgGXHNMpw1KoyLgK9QC3XRqpU3F9jfskoxvcyZ9VHDJRabbviu71aKRaeyxUcBh8Nh6dXEIa1WsNaU9RRVXbdiOfMe/ltefGPy6hWwrYnDK1M0yFqUixcC/2kPPt9wOwtO9DC1cW+HV1fdfHjfO11VkBEv1bhrCdMtAYaqNaaumV3KobNzuSAdu3vEolZArMoYMASAw5MASAR584lBxOabVw1F9Ka4e/n6NmO09iJA2CIiAIiIAiIgCIiAIiIAiIgCIiAIiIAiIgGXCOBUQnYBlJPcAwvLBxPxHUOJboMQ/Q2W2hyFvpGq3tlaiSUmlRRPTwnkU5b0mv1r7Fjp43D4rD0qVeoaNaiNCVNJdGXbZgORsBzt+tp8Y7H0KOFbDYdzVaoQalXSUHVt1UHPs8eZ33lfid6ypaSKfL6butqu78L53q6svWM4opnFpTNRWwb0tFQc1BOu5va4+z75ScRTCuyq2pVYgMOTAHYjzExxEp9XJ3T6SGn+DwS/Tv9RERIGsREQBERAEREAREQBLRwJldKs9UVUDhQpF+y5a9vdKvLl6NvXr/hT92lmP4kef7Tk46Wbi6e37ogeJsKlPF1URQqKVsByF0Un9TIuTPGH16t5r8CSGkZfEzRpW3gg3/wAV+xe6OQ4c5Z0vRL0vQM+re+oKSDz75D8H8MriSz1L9Eh02BsXa17X5gAW98s+H/hH92b4GkX6Pc3RQ9BiFdm6Rb7arhQVHj1Rt4y9pdSs+fjnzrBnlBu1L9FfcSjYXKw3REUAwOm19weVi1+ftlazzKsLQxlJEbqF06VGN1prqW9257i+x983s69H76megwYEltD9Ui+9lbkfbbzlRxOEemxR1KOOYIsfPxHjIzbXKNegxwm+rHnb23Tf1+X4zotDL8sdgqCgzHkqvcnt2F5lxeTZdSt0qUUvy1Npvbna5lI4Q+vUfNvgaTfpK9eh+F/3SSUk49VGTJpZx1cMHaypq+fX7GNsDhHzOjTpLTagyNqCnUpYLVO9jz2X9JMZlg8sw7Ba1NFZhqA0O1xe32QZUuC/r9H+0/5Ty48T8KNi6iOKgTSumxUtfcnviO8W0jurrFqIYsmSSj08pu+X6kc2LyexsEv+VV/7ZqcB5PRrJVNWmrlWUC99rg3ntT0cuFJ6ddgT9Gez2zb9Gp+brfiX4TCT6l1I7lnjjpcktPllL4eW9t+7ZckXxpw2KDCrSW1F9iByRhy9h/cHvE+eBstpVqtQVUDgICAew6pbcJjaeMXEYeoN0d6ZFuah2FNl8RYe1fGQvBeXPQxlek/NUG9rBhq2YeYjoXUmuAtXk/pMmLI6nFL1atUyGzbAU1zMUlQCl0lFdPZZhT1D23Pvknx1k1CjSpmlTVCXIJF9xpJtNTPP4wPzaHw0pMekj6Gl+YfhM5SqRcsk+10yt7x3352+ptZRwxhamFpFqKlnpqS24Nyoub35yhZvlbYes1JuzcH7yn1WH+uYM6NhcWaWWpUAuUoI1u+yg2mnxHly47CrXo7uo1p/xD7aHx2948ZKcE1tyZdHrMmLPJ5G3Bya3fD7vT88DV4ayHD1MCtR6StUIqdY3vszAdvgJScDhHqutNBd32A/Uk+AFz7J0XhD+HL5VfjeRHo1wY+dqnmNNMeF+s3/AE+6Rcb6UaMerlh/qZt3Utr9WjewfBuEw6a8Swcjmztopg9wF9/beZVy/K650J0Os8gjdG38trX/AFlQ4szNq2Ke5OmmxpqOwaTZjbvJF/d3TQw+W13AanRqsL7MlNmFx3EDnOdaTpIsjoss4LLlzNSfnSXl/wCUSPE/DnyR1s+qm99NyA4tzDDt8x+khZvZpTxJPSYhKoJsuqpTZRsNlFwByBPvmjKpVex6+n6ljSnJSfe0JcvRt69f8Kfu0psneFOIUwjVC6s2sKBpttpJ53PjO42lK2Ue0McsumnCCtuv3R7xbg6jY2sVRyCV3CEg9Re0CQ74OoBc03AHMlGAHmbS9f7SKP8Auqv+H+s08347pVqFSktOoC6lQTpsL99jJyjB27MWnz6uChjeHZUrv5WS2H/hH92b4GlAwGUVq+rokL6Bc2/YX5nw8JYKXGNMYH5P0b6+iNLV1dNypF+d7bzS4e4uqYUaNAele9vVYE8yG7fI+8TsnGTVs5psWpwQyuEfecrVvu/PQyZHxBjKdZaXXfcA0qiksASL2J6y2Hsk56R8MvQ06luuH0A/8LKxI96iff8AtHoW+iq37upb36v8pU8/4iqYtwWAVF9VAb2vzJPaYckotXZXiwZsuqjmeLs0ud+fz8Z98IfXqPm3wNJv0levQ/C/7pK1keYChiKdVgSqEkgWubqRtfzkhxXxCmLamUVl0BgdVt9RXlY+Eimuho15cOR6/HlS91Re/wCpj4L+v0f7T/lPJn0g46pTrUwlR0BQkhXKg9Y87GVvIcxXD4lKrAlU1XAtc6kZdr+cuB9ItA86NT/B/Wdg1003RRrMeVauOaGPqSjX1ZSjnFf/AH9X/wDZv6y4+jb6Ot+JfhM+n9IWHII6Gp7k/rIThPiZMIrq6M2sqRpttYEb3M7GoyTs5qFm1GmnBYul7Vut9/lwa9TNGw+YVaq9laqGH3lLtqX/AF2gTpWF6OpprpvqSwbldSQwB8jfyuZyPMMSKlapUAIDu7gHmAzEgH3yd4X4v+TI1OorPTvqXTa6k+sNzyPPzv3xjmk2nwc9o6CWXFGeNe8kk/Nf2PrPP4wPzaHw0pMekj6Gl+YfhMq+YZytTHfKQrBNdN9JtqtTCAju+yZvcVcU08VTRUR1KtqOq3cRtYx1KpHVpsva6d9O0Y0/LYs1X+Ef3YfAJX+BM+6Op0Dn5uoepc7K/d/N+4HfPX4xpnA/J+jfX0QpaurpuFAvzvaVMHu2Pf3eUSnTTQ02hc8WXHlVdUm1/DOyHDLTpOqiwOtreLXZv1JlH9HeZBKr0mNulAK92pb3HmQf8M2sN6Ql6ELVpuaunSWGmzG1tXMc+cpSMRYg2IsQQbEEciDOzyK00U6L2fkeLNizKuqt/S9y0cYcMVErNWpqWpVDqOkXKMfWuB2E3N/H3/HDPEWKSmKGHorU3JuQ22rfrEEADztNrKvSG6gLXTXb7akK38wOxPiLTer+kilbqUqhb/iKqPeCY92+pOiUlq+zWDLhU64d7bcX+Iy+kb6qn5o+CpOeTfzjO6uJfVUOw9VBsqeQ7/EzQlWSXVK0el7P00tNgUJciIiQN4iIgCIiAIiIAiIgCIiAIiIAiIgCIiAIiIAiIgCIiAIiIAiIgCIiAIiIAiIgCIiAIiIAiIgCIi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63500" y="-1116013"/>
            <a:ext cx="1981200" cy="2314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244" name="AutoShape 4" descr="data:image/jpeg;base64,/9j/4AAQSkZJRgABAQAAAQABAAD/2wCEAAkGBhISEBUTEhMVFRAUGBgSGBUVERgRFhMYFRcVFxMWEhYXHCYeGR4kGhgWHy8hIycpLC0sFR4yNTAqNSYrLCkBCQoKDgwOGg8PGjMlHyQuLDQwNC0qMjQwNTIsLC0tLCw1LCwsLCwpLCwsNSwwLCwqLSwvKSwsMDUsMCosKi0sNP/AABEIAPMA0AMBIgACEQEDEQH/xAAbAAEAAgMBAQAAAAAAAAAAAAAABQYDBAcBAv/EAEgQAAIBAgQCBgUKAwUGBwAAAAECAAMRBAUSIQYxEyJBUWFxBzKBkbIUIzM0QlJyc6GxNYLRg4SiwfAXU2KzwtIVFiRDY2ST/8QAGwEBAAMBAQEBAAAAAAAAAAAAAAIDBAEFBgf/xAA0EQACAgEDAQUHAwIHAAAAAAAAAQIRAwQhMRITQVFhcQUiMoGh0fCRscEU4RUjNEJSYvH/2gAMAwEAAhEDEQA/AKPERPBP1EREQBERAEREAREQBERAESa4PZRigStytiDr0BCWVbt331abb3LATFxOV+UsQhXV1jdtessSS6nuO3da1rCS6drM/b/53ZV3Xf8AYioiJE0CIiAIiIAiIgCIiAIiIAiIgCIiAIiIAiIgCIiAZcLhWqNpUeJJ9VFuAXc/ZUXFz2Sfo5bQoKr1dJbqMDUvpNmOtUpLvUUgCzGw35zNWyWth2RKHzgqFVDsgUdI4LAqOZCot9yQCb2uNpunwu/yKpRrOnSM4qGqWLW9W7EsL3ADDxHaLy+MDxNTroPp96otrjmu9+VeHf4ENl+aI5To2ZRSOkgIlINTr1ArhRfq2Y07EtsJ5i81RTpr6n6RxW3RKihEcrSQ2INiigmxPrdtzfZynhc0MSxZxUp01Vzp1KxRtRDKEJJIemNt7jlvtGP4MatiWJqCmhGoX1VCqghUBLEcwCTvty3nalRR2ulWXeXu1d/WuLvv48CLr5VQqrqosA1zfTdku9Q6QwNmoqq9rC3ie2Dr4dkNmFu0dzDsZT2qewjnL/jOFqgwtGlQKrWpMXNTUVuSCGsbE9a425WFpC0skqV0LV7UVpo51qgI1UjodW+6NtlUhdmIHORlA0abXQpvquN9/Pl5u/zYq0QIlJ7QiIgCIiAIiIAiIgCIiAIiIAiIgCIiAIiIBd8txOJq4WlVw+lnpOwqUyAoZgb61J5EqxvuAdRPOYqGBFLD1Ux9YocSQVXUarKVOrWdNxubX7NufdqcJ5/SpqaVa4pnWLW1I/SaRaoD27WB5WY3lnqZR060+koowQDS9Sp1vIpRGgjw1W8Jpj7ytHy+ok9PkcJKot3aS6ubVN7On5XRGZfw90DmrVxDvTootTSqsFZUuaW97NpsSAO/x3xZnwz0lRn+VMuHZenIZXKqjNqIBvpPWF9PMbbdssqZfV1FmeldlCG1BgNIvZSDVItueztnlbLKhJOqidSimwbDsdSi9l2qgW3PZ2yfRtVGNa6Sn19e/p/HT67kFi8RUqdDWwD9LToKaRQuUN9NlaoGtq7Pd4yOzfEV6OECYi3S1WbSgA6i2YVXOnYuxqG9yfW2tLGmTihTZVooKRKu2hwxfSb6WWuLW/m8rSocX53Tr1AKRLIDq1N2EqqlaY7F2ue8k+2E9lb5N2jrNlUIRuC7/wDd4q2tuW+62vmV+IiZj6YREQBERAEREAREQBERAEREARPDOkJwvlxt6tz/APYP/dJxg5cGLVayGlrrTd3wvD5nOInTKvB2AQXZdI5Xasy/u0rvEWT4WnWwy0LFajlXtVL7aqYHabc2kniaM+D2rhzSUYp9/dtsr8SqxLfxpw7Qw9FGpIVYvpN3ZttLHtPeBKzldAPXpI26tURSL2uGYA7jwMhKLTo14NVDPi7WN1v9DWmXD4upT+jd0/C5T9jLPxrkFDDpTNJSpZiDd2a4Av2mVOJJxdHcGeGpxKcVs/Ek6fE+LUWFd/aQ36kT6birFn/339lh+wlk4Y4Oo1MOtSupL1OstmZdKfZ5He/P2iU/M8CaNZ6Tc0Nr945qfaCD7ZJqSV2ZcM9Jmyyxxgrj/wBV9D4xGNqVPpKjvb77s/7mYZt5Rh1qYikjC6O6qRe1wTvuJdc74Fo9Cxw6kVV6wGtm1W5r1iefZ4gTig5Ky3PrcOmnHHLa/wBDn8T2mLkdxIH6y5cY8NYfD4cPSQq3SKt9bNsQ19ifATii2my3LqYYskMcruXBTIl34c4Yw1XBirUQmode+th6rMBsDbsEp+X4F6zrTpi7t7h3lj2AQ4NV5kcWrx5HNLboe9/P7GCJds1yHBYPDg1VNSuRYDpGXW3abA7KP6dspMSj08ndNqY6hOUE68X3+giIkTUIiIAiIgCIiAJsZYPn6X5ifEJrzZyz6el+YnxCdXJDJ8D9C8+kf6vT/NHwPKNlQ+fpfmJ8Yl59I/1en+aPgeUfK/p6X5ifGJbl+M8f2V/ov1OkcW5HUxVJUplQVfUdZIFtLDawPfK7l3AeIp1qbs1LSjo5szE2VgTbqc9pM8dZhUo0Uak5RjUsSvaNLG36SqZTxHimxFFWrOVapTUgnYguoIPsk5uPVuYdDDVPS3jklHflb+ZPekn6Kj+NvhlSyLKziMQlP7JN2Pcg3b+nmRLb6SfoqP42+GZfR/lWii1dtmqbLfsRe3wubnyAnJR6shbp9T/T+zVNc7perb/bk3s/4kXC1KFMWsxu4+7T9UH37/yGRPpDym6piF+zam/kfUb3kj+YTfzXhOhiKrVXrvqa2wdLAAWAFx/q8l0y9Gw/QFtaaOjJJBa1rAm3b4+EsacrTPNx58WneLJjvqXxbc39vscw4e+t0PzU/edNzDNhRrUUbZaxZL9zDTo9huR5kTnGV4RqWPpU29ZKyqfGzcx4Hn7ZY/SWOrQ83/ZZXB9MWz1dfijqNXig+HF/s6Zo8aZD0VdayD5uow1dyPff2Nz87+EnPSJ9UH5q/s8+uHsxXHYRqVXeooCP3n7lQeO3vBnx6Q/qg/NX9nkml0trvMcMuR6jDhy/FBteq2oz8GrfL1A5npB/jeYMDg6WWYYvUs1ZrAkc2bspp4Dv8z4TNwcbZepHP5z43mPJM4pZhQNKsB0oHWXlfuqU/b7jJKqXjRRk6+1zN32fX71c8uvkUHMsyevVapUN2PZ2KOxV7gJqyRz3JXwtUo26ndHts4/qO0f1Ejpkd3ufX4XCWNPH8NbUIiJwtEREAREQBERAEy4SsEqI5vZWVjbnZWBNpiiDjVqmWjiziuliqSpTWoCr6zrVQLaWG1mPfK7g6wSojm9ldWNudlYE290wxJSk27ZRh00MOPs4cfctHFnFVLFUkSmtQFX1nWqgW0sNrMe+V/LsSKdanUNyqOjkDnZWBNr9u014hybdnMOmx4cfZQ4+5Z+KeJ6OLFJVWqoVrsWVQdJAB02Y3PnM+d8Z0nw3QYdKiXATrKqgIOYFmPMADyJlRiS7R7lMfZ+FKCp1F2t/n8zzTJfhjPPktbWQTTYFWC8+9SASBcH9CZExIJtO0a8uOOWDhPhlizXP8PUxlHE00qDSVNQFVBbQRpK2bc223I5Ce8XcS0sWKYprUGgsTrVR6wFrWY90rkSTm3fmZ46LFGUJK7gqW5v5HmzYautUbgdVh95T6w/zHiBJzini6jiqAp01qBg6vd1UCwDDsY98qkTim0qJZNJiyZY5mveRbsh4xo0MKKLpVLjXuqqV6zMRuWB7e6VbB4p6TrUQ2dDcH9/Z2TFEOTdeR3HpceNzaXx8/X7lzx/GOFxFDo69KrqIvdFUhG+8hLA/6tKa1r7bjsNrXHZt2TyIlJy5Gn0sNOmsd0+6xERImkREQBERAEREAREQBPVtcX2HabXsO027Z5EAs2P4HZMOa1OqKqgB7KmnUvMkHUeQ39krMunAWfWPyaodjc07+9k/zHt8J81eBicdpA/9KfnSeVhfekLeP6HwlzgpJOJ42PWywZJ4tU+N0/Fff+5pZRwQ9aiKrVBTVrkApq6v3ibi19/ZIfCZS9aqadAGoAfWtoGn7zX9UfrLbx3n4Rfk1M7kDpLG2lfsoLd/b4eck8FTTL8BrIu4UM3e9RrWW9uVyB5CS6I3XhyZ1rtRHH2kt3N1CP8APi/zxISj6NnI69dVbuWmXHvLD9poZtwNXojUhFVBz0ghh3nSeY8iT4TQxvE+KqtqNZ17lpsaajyAO/tvLFwfxbUeqKFdtWr1HPrAgX0t3g2587/pFdm3RbP/ABDBDtZSUq5VfzS/PEpBO0sef8HHC0ukNUP1gtuj087731Hujj3KVo1w67JWBa3cyka7eBuD5kyzekL6p/aL/wBUKFKV9xPJrpSlp3jdRm3f02+W/BzeWTKODDXw4rCqFvq6vR6vVJHPUO6VudM4O/h6/wBp8TyOOKk9y32pqMmDCpY3TtL6PxOZgxPF5T2VnqCIiAIiIAiIgCIiAIiIAiIgCIiAfSOVIZTZgQQRzBG4InVkzVvkHygga+h6W3ZqC3915yedBTNKP/hejpqfSfJyujpF1X0HbTe9/CXYnVnh+18XX2e1+99CgV6zOzMxJdiSSeZJ5zpfE9I4nLy1LrXCVgANyBYmw77E7eE5lLRwnxf0A6Ktc0easBc078wR2r27bjxnMclun3l/tHTzkoZcStwd15bfYq8mOEsA1XF0rA2psKjHuC7i/mbD2y41Mny3EE1AaZJ3Oiro59rKDsfZPmtn2CwVMrQ0s33KZ1aj/wDI+/6m/hJLHTtvYzZfaTzQePFjl1vbdcX+eRFekvEAtRpi1wGc94B0hf2b3SY46Qvgiy7gMj/y8r/qJz3MMe9ao1Sobu3sAHYFHcJbeFuLKXRDD4mwAGhWYXRl5BH7ttt9rD39U1JteJDNo8mDDhlBdTxu2l5u2UqdL4ZPR5YGfYBKlTfuJdgfaN/bMf8A5ey0fOXp6L6vp+p8VreEieLuLUqU+gw5uh2dx1RYfYTvG3PlbvvEY9nbbI6jO/aPTixRaV221wU0T2Imc+jEREAREQBERAEREAREQBERAEREATy09iAImXCoGqIDyLKD5EgGXHNMpw1KoyLgK9QC3XRqpU3F9jfskoxvcyZ9VHDJRabbviu71aKRaeyxUcBh8Nh6dXEIa1WsNaU9RRVXbdiOfMe/ltefGPy6hWwrYnDK1M0yFqUixcC/2kPPt9wOwtO9DC1cW+HV1fdfHjfO11VkBEv1bhrCdMtAYaqNaaumV3KobNzuSAdu3vEolZArMoYMASAw5MASAR584lBxOabVw1F9Ka4e/n6NmO09iJA2CIiAIiIAiIgCIiAIiIAiIgCIiAIiIAiIgGXCOBUQnYBlJPcAwvLBxPxHUOJboMQ/Q2W2hyFvpGq3tlaiSUmlRRPTwnkU5b0mv1r7Fjp43D4rD0qVeoaNaiNCVNJdGXbZgORsBzt+tp8Y7H0KOFbDYdzVaoQalXSUHVt1UHPs8eZ33lfid6ypaSKfL6butqu78L53q6svWM4opnFpTNRWwb0tFQc1BOu5va4+z75ScRTCuyq2pVYgMOTAHYjzExxEp9XJ3T6SGn+DwS/Tv9RERIGsREQBERAEREAREQBLRwJldKs9UVUDhQpF+y5a9vdKvLl6NvXr/hT92lmP4kef7Tk46Wbi6e37ogeJsKlPF1URQqKVsByF0Un9TIuTPGH16t5r8CSGkZfEzRpW3gg3/wAV+xe6OQ4c5Z0vRL0vQM+re+oKSDz75D8H8MriSz1L9Eh02BsXa17X5gAW98s+H/hH92b4GkX6Pc3RQ9BiFdm6Rb7arhQVHj1Rt4y9pdSs+fjnzrBnlBu1L9FfcSjYXKw3REUAwOm19weVi1+ftlazzKsLQxlJEbqF06VGN1prqW9257i+x983s69H76megwYEltD9Ui+9lbkfbbzlRxOEemxR1KOOYIsfPxHjIzbXKNegxwm+rHnb23Tf1+X4zotDL8sdgqCgzHkqvcnt2F5lxeTZdSt0qUUvy1Npvbna5lI4Q+vUfNvgaTfpK9eh+F/3SSUk49VGTJpZx1cMHaypq+fX7GNsDhHzOjTpLTagyNqCnUpYLVO9jz2X9JMZlg8sw7Ba1NFZhqA0O1xe32QZUuC/r9H+0/5Ty48T8KNi6iOKgTSumxUtfcnviO8W0jurrFqIYsmSSj08pu+X6kc2LyexsEv+VV/7ZqcB5PRrJVNWmrlWUC99rg3ntT0cuFJ6ddgT9Gez2zb9Gp+brfiX4TCT6l1I7lnjjpcktPllL4eW9t+7ZckXxpw2KDCrSW1F9iByRhy9h/cHvE+eBstpVqtQVUDgICAew6pbcJjaeMXEYeoN0d6ZFuah2FNl8RYe1fGQvBeXPQxlek/NUG9rBhq2YeYjoXUmuAtXk/pMmLI6nFL1atUyGzbAU1zMUlQCl0lFdPZZhT1D23Pvknx1k1CjSpmlTVCXIJF9xpJtNTPP4wPzaHw0pMekj6Gl+YfhM5SqRcsk+10yt7x3352+ptZRwxhamFpFqKlnpqS24Nyoub35yhZvlbYes1JuzcH7yn1WH+uYM6NhcWaWWpUAuUoI1u+yg2mnxHly47CrXo7uo1p/xD7aHx2948ZKcE1tyZdHrMmLPJ5G3Bya3fD7vT88DV4ayHD1MCtR6StUIqdY3vszAdvgJScDhHqutNBd32A/Uk+AFz7J0XhD+HL5VfjeRHo1wY+dqnmNNMeF+s3/AE+6Rcb6UaMerlh/qZt3Utr9WjewfBuEw6a8Swcjmztopg9wF9/beZVy/K650J0Os8gjdG38trX/AFlQ4szNq2Ke5OmmxpqOwaTZjbvJF/d3TQw+W13AanRqsL7MlNmFx3EDnOdaTpIsjoss4LLlzNSfnSXl/wCUSPE/DnyR1s+qm99NyA4tzDDt8x+khZvZpTxJPSYhKoJsuqpTZRsNlFwByBPvmjKpVex6+n6ljSnJSfe0JcvRt69f8Kfu0psneFOIUwjVC6s2sKBpttpJ53PjO42lK2Ue0McsumnCCtuv3R7xbg6jY2sVRyCV3CEg9Re0CQ74OoBc03AHMlGAHmbS9f7SKP8Auqv+H+s08347pVqFSktOoC6lQTpsL99jJyjB27MWnz6uChjeHZUrv5WS2H/hH92b4GlAwGUVq+rokL6Bc2/YX5nw8JYKXGNMYH5P0b6+iNLV1dNypF+d7bzS4e4uqYUaNAele9vVYE8yG7fI+8TsnGTVs5psWpwQyuEfecrVvu/PQyZHxBjKdZaXXfcA0qiksASL2J6y2Hsk56R8MvQ06luuH0A/8LKxI96iff8AtHoW+iq37upb36v8pU8/4iqYtwWAVF9VAb2vzJPaYckotXZXiwZsuqjmeLs0ud+fz8Z98IfXqPm3wNJv0levQ/C/7pK1keYChiKdVgSqEkgWubqRtfzkhxXxCmLamUVl0BgdVt9RXlY+Eimuho15cOR6/HlS91Re/wCpj4L+v0f7T/lPJn0g46pTrUwlR0BQkhXKg9Y87GVvIcxXD4lKrAlU1XAtc6kZdr+cuB9ItA86NT/B/Wdg1003RRrMeVauOaGPqSjX1ZSjnFf/AH9X/wDZv6y4+jb6Ot+JfhM+n9IWHII6Gp7k/rIThPiZMIrq6M2sqRpttYEb3M7GoyTs5qFm1GmnBYul7Vut9/lwa9TNGw+YVaq9laqGH3lLtqX/AF2gTpWF6OpprpvqSwbldSQwB8jfyuZyPMMSKlapUAIDu7gHmAzEgH3yd4X4v+TI1OorPTvqXTa6k+sNzyPPzv3xjmk2nwc9o6CWXFGeNe8kk/Nf2PrPP4wPzaHw0pMekj6Gl+YfhMq+YZytTHfKQrBNdN9JtqtTCAju+yZvcVcU08VTRUR1KtqOq3cRtYx1KpHVpsva6d9O0Y0/LYs1X+Ef3YfAJX+BM+6Op0Dn5uoepc7K/d/N+4HfPX4xpnA/J+jfX0QpaurpuFAvzvaVMHu2Pf3eUSnTTQ02hc8WXHlVdUm1/DOyHDLTpOqiwOtreLXZv1JlH9HeZBKr0mNulAK92pb3HmQf8M2sN6Ql6ELVpuaunSWGmzG1tXMc+cpSMRYg2IsQQbEEciDOzyK00U6L2fkeLNizKuqt/S9y0cYcMVErNWpqWpVDqOkXKMfWuB2E3N/H3/HDPEWKSmKGHorU3JuQ22rfrEEADztNrKvSG6gLXTXb7akK38wOxPiLTer+kilbqUqhb/iKqPeCY92+pOiUlq+zWDLhU64d7bcX+Iy+kb6qn5o+CpOeTfzjO6uJfVUOw9VBsqeQ7/EzQlWSXVK0el7P00tNgUJciIiQN4iIgCIiAIiIAiIgCIiAIiIAiIgCIiAIiIAiIgCIiAIiIAiIgCIiAIiIAiIgCIiAIiIAiIgCIi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63500" y="-1116013"/>
            <a:ext cx="1981200" cy="2314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Afbeelding 5" descr="thank you for liste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212976"/>
            <a:ext cx="2592288" cy="302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3" cstate="print"/>
          <a:srcRect l="42989" t="15725" r="24176" b="49877"/>
          <a:stretch>
            <a:fillRect/>
          </a:stretch>
        </p:blipFill>
        <p:spPr bwMode="auto">
          <a:xfrm>
            <a:off x="1835696" y="1988840"/>
            <a:ext cx="5616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1"/>
          <p:cNvSpPr txBox="1">
            <a:spLocks noChangeArrowheads="1"/>
          </p:cNvSpPr>
          <p:nvPr/>
        </p:nvSpPr>
        <p:spPr bwMode="auto">
          <a:xfrm>
            <a:off x="1" y="1196752"/>
            <a:ext cx="896448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Inhoud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Kennismaking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Ridley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Roadmap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Ridley – Bike Valley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Recept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1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Kernwaarden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BIO</a:t>
            </a:r>
          </a:p>
          <a:p>
            <a:pPr marL="1257300" lvl="1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Relationele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Coördinatie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1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strategie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171700" lvl="3" indent="-571500"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Gevolgen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resultaten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Innovatie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171700" lvl="3" indent="-571500"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Hefbomen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Innovatie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171700" lvl="3" indent="-571500">
              <a:buFont typeface="+mj-lt"/>
              <a:buAutoNum type="arabicParenR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Clusters –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Fabrieken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Van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Toekomst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Ecosystemen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0" lvl="2" indent="-571500">
              <a:buFont typeface="+mj-lt"/>
              <a:buAutoNum type="arabicParenR"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GPS : </a:t>
            </a:r>
          </a:p>
          <a:p>
            <a:pPr marL="514350" indent="-51435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Competentie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Talent 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Passie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arenR"/>
            </a:pPr>
            <a:endParaRPr lang="nl-BE" sz="2800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3"/>
          <p:cNvSpPr/>
          <p:nvPr/>
        </p:nvSpPr>
        <p:spPr>
          <a:xfrm>
            <a:off x="6804360" y="6381360"/>
            <a:ext cx="1800000" cy="411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BE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HelveticaNeueLT Std Thin" pitchFamily="34"/>
                <a:ea typeface="SimSun" pitchFamily="2"/>
                <a:cs typeface="Mangal" pitchFamily="2"/>
              </a:rPr>
              <a:t>PRODUCTIE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640" y="6381360"/>
            <a:ext cx="2194560" cy="41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10800000">
            <a:off x="179640" y="1773360"/>
            <a:ext cx="8750880" cy="3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683640" y="332640"/>
            <a:ext cx="7848360" cy="8865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600" b="0" i="0" u="none" strike="noStrike" kern="1200" dirty="0">
              <a:ln>
                <a:noFill/>
              </a:ln>
              <a:solidFill>
                <a:srgbClr val="262626"/>
              </a:solidFill>
              <a:latin typeface="Verdana" pitchFamily="34"/>
              <a:ea typeface="Verdana" pitchFamily="1"/>
              <a:cs typeface="Verdana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600" b="0" i="0" u="none" strike="noStrike" kern="1200" dirty="0">
              <a:ln>
                <a:noFill/>
              </a:ln>
              <a:solidFill>
                <a:srgbClr val="262626"/>
              </a:solidFill>
              <a:latin typeface="Verdana" pitchFamily="34"/>
              <a:ea typeface="Verdana" pitchFamily="1"/>
              <a:cs typeface="Verdana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600" b="0" i="0" u="none" strike="noStrike" kern="1200" dirty="0">
              <a:ln>
                <a:noFill/>
              </a:ln>
              <a:solidFill>
                <a:srgbClr val="262626"/>
              </a:solidFill>
              <a:latin typeface="Verdana" pitchFamily="34"/>
              <a:ea typeface="Verdana" pitchFamily="1"/>
              <a:cs typeface="Verdana" pitchFamily="34"/>
            </a:endParaRPr>
          </a:p>
        </p:txBody>
      </p:sp>
      <p:sp>
        <p:nvSpPr>
          <p:cNvPr id="8" name="Rechthoek 8"/>
          <p:cNvSpPr/>
          <p:nvPr/>
        </p:nvSpPr>
        <p:spPr>
          <a:xfrm>
            <a:off x="179640" y="1772639"/>
            <a:ext cx="3600000" cy="23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18"/>
              <a:ea typeface="SimSun" pitchFamily="2"/>
              <a:cs typeface="Mangal" pitchFamily="2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23640" y="1844999"/>
            <a:ext cx="1609560" cy="104471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123640" y="1844999"/>
            <a:ext cx="1583640" cy="103139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23640" y="2997000"/>
            <a:ext cx="1583640" cy="1044000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123640" y="2997000"/>
            <a:ext cx="1583640" cy="101987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13" name="Tekstvak 15"/>
          <p:cNvSpPr/>
          <p:nvPr/>
        </p:nvSpPr>
        <p:spPr>
          <a:xfrm>
            <a:off x="1115640" y="2636999"/>
            <a:ext cx="1872000" cy="62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BE" sz="3200" b="1" i="0" u="none" strike="noStrike" kern="1200">
                <a:ln>
                  <a:noFill/>
                </a:ln>
                <a:solidFill>
                  <a:srgbClr val="262626"/>
                </a:solidFill>
                <a:latin typeface="Calibri" pitchFamily="18"/>
                <a:ea typeface="SimSun" pitchFamily="2"/>
                <a:cs typeface="Mangal" pitchFamily="2"/>
              </a:rPr>
              <a:t>DESIGN</a:t>
            </a:r>
          </a:p>
        </p:txBody>
      </p:sp>
      <p:sp>
        <p:nvSpPr>
          <p:cNvPr id="14" name="Rechthoek 16"/>
          <p:cNvSpPr/>
          <p:nvPr/>
        </p:nvSpPr>
        <p:spPr>
          <a:xfrm>
            <a:off x="5292000" y="1772639"/>
            <a:ext cx="3671999" cy="23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58ED5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18"/>
              <a:ea typeface="SimSun" pitchFamily="2"/>
              <a:cs typeface="Mangal" pitchFamily="2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5364000" y="1844999"/>
            <a:ext cx="1673280" cy="10796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7196760" y="1844999"/>
            <a:ext cx="1668960" cy="10796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5364000" y="3047400"/>
            <a:ext cx="1655999" cy="10292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7164360" y="3051000"/>
            <a:ext cx="1728000" cy="10256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19" name="Tekstvak 22"/>
          <p:cNvSpPr/>
          <p:nvPr/>
        </p:nvSpPr>
        <p:spPr>
          <a:xfrm>
            <a:off x="6300360" y="2636999"/>
            <a:ext cx="1655999" cy="62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BE" sz="3200" b="1" i="0" u="none" strike="noStrike" kern="1200">
                <a:ln>
                  <a:noFill/>
                </a:ln>
                <a:solidFill>
                  <a:srgbClr val="262626"/>
                </a:solidFill>
                <a:latin typeface="Calibri" pitchFamily="18"/>
                <a:ea typeface="SimSun" pitchFamily="2"/>
                <a:cs typeface="Mangal" pitchFamily="2"/>
              </a:rPr>
              <a:t>FRAME</a:t>
            </a:r>
          </a:p>
        </p:txBody>
      </p:sp>
      <p:sp>
        <p:nvSpPr>
          <p:cNvPr id="20" name="PIJL-OMLAAG 23"/>
          <p:cNvSpPr/>
          <p:nvPr/>
        </p:nvSpPr>
        <p:spPr>
          <a:xfrm>
            <a:off x="3708000" y="1772639"/>
            <a:ext cx="1728000" cy="3240000"/>
          </a:xfrm>
          <a:custGeom>
            <a:avLst>
              <a:gd name="f0" fmla="val 0"/>
              <a:gd name="f1" fmla="val 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18"/>
              <a:ea typeface="SimSun" pitchFamily="2"/>
              <a:cs typeface="Mangal" pitchFamily="2"/>
            </a:endParaRP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3780000" y="1844999"/>
            <a:ext cx="1583640" cy="10796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3780000" y="2997000"/>
            <a:ext cx="1583640" cy="102095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23" name="Rechthoek 26"/>
          <p:cNvSpPr/>
          <p:nvPr/>
        </p:nvSpPr>
        <p:spPr>
          <a:xfrm>
            <a:off x="179640" y="4149000"/>
            <a:ext cx="8784720" cy="143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18"/>
              <a:ea typeface="SimSun" pitchFamily="2"/>
              <a:cs typeface="Mangal" pitchFamily="2"/>
            </a:endParaRPr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323640" y="4266360"/>
            <a:ext cx="1655999" cy="123803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3780000" y="4293000"/>
            <a:ext cx="1728000" cy="121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5"/>
          <p:cNvPicPr>
            <a:picLocks noChangeAspect="1"/>
          </p:cNvPicPr>
          <p:nvPr/>
        </p:nvPicPr>
        <p:blipFill>
          <a:blip r:embed="rId17" cstate="print">
            <a:alphaModFix/>
            <a:lum/>
          </a:blip>
          <a:srcRect/>
          <a:stretch>
            <a:fillRect/>
          </a:stretch>
        </p:blipFill>
        <p:spPr>
          <a:xfrm>
            <a:off x="5555160" y="4293000"/>
            <a:ext cx="1536480" cy="120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18" cstate="print">
            <a:alphaModFix/>
            <a:lum/>
          </a:blip>
          <a:srcRect/>
          <a:stretch>
            <a:fillRect/>
          </a:stretch>
        </p:blipFill>
        <p:spPr>
          <a:xfrm rot="10800000">
            <a:off x="7164360" y="4293721"/>
            <a:ext cx="1728000" cy="12236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kstvak 32"/>
          <p:cNvSpPr/>
          <p:nvPr/>
        </p:nvSpPr>
        <p:spPr>
          <a:xfrm>
            <a:off x="5868000" y="4581000"/>
            <a:ext cx="2520000" cy="62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BE" sz="3200" b="1" i="0" u="none" strike="noStrike" kern="1200">
                <a:ln>
                  <a:noFill/>
                </a:ln>
                <a:solidFill>
                  <a:srgbClr val="262626"/>
                </a:solidFill>
                <a:latin typeface="Calibri" pitchFamily="18"/>
                <a:ea typeface="SimSun" pitchFamily="2"/>
                <a:cs typeface="Mangal" pitchFamily="2"/>
              </a:rPr>
              <a:t>ASSEMBLY</a:t>
            </a:r>
          </a:p>
        </p:txBody>
      </p:sp>
      <p:pic>
        <p:nvPicPr>
          <p:cNvPr id="29" name="Picture 13"/>
          <p:cNvPicPr>
            <a:picLocks noChangeAspect="1"/>
          </p:cNvPicPr>
          <p:nvPr/>
        </p:nvPicPr>
        <p:blipFill>
          <a:blip r:embed="rId19" cstate="print">
            <a:alphaModFix/>
            <a:lum/>
          </a:blip>
          <a:srcRect/>
          <a:stretch>
            <a:fillRect/>
          </a:stretch>
        </p:blipFill>
        <p:spPr>
          <a:xfrm>
            <a:off x="2096279" y="4251600"/>
            <a:ext cx="1611360" cy="124415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30" name="Tekstvak 33"/>
          <p:cNvSpPr/>
          <p:nvPr/>
        </p:nvSpPr>
        <p:spPr>
          <a:xfrm>
            <a:off x="899639" y="4571640"/>
            <a:ext cx="2304000" cy="62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BE" sz="3200" b="1" i="0" u="none" strike="noStrike" kern="1200">
                <a:ln>
                  <a:noFill/>
                </a:ln>
                <a:solidFill>
                  <a:srgbClr val="262626"/>
                </a:solidFill>
                <a:latin typeface="Calibri" pitchFamily="18"/>
                <a:ea typeface="SimSun" pitchFamily="2"/>
                <a:cs typeface="Mangal" pitchFamily="2"/>
              </a:rPr>
              <a:t>PAINTING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179512" y="58052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Omzet : </a:t>
            </a:r>
            <a:r>
              <a:rPr lang="nl-BE" b="1" dirty="0" smtClean="0"/>
              <a:t>30.000.000 €</a:t>
            </a:r>
            <a:r>
              <a:rPr lang="nl-BE" dirty="0" smtClean="0"/>
              <a:t>	  *	Medewerkers : (WW) </a:t>
            </a:r>
            <a:r>
              <a:rPr lang="nl-BE" b="1" dirty="0" smtClean="0"/>
              <a:t>107</a:t>
            </a:r>
            <a:r>
              <a:rPr lang="nl-BE" dirty="0" smtClean="0"/>
              <a:t> *Export </a:t>
            </a:r>
            <a:r>
              <a:rPr lang="nl-BE" b="1" dirty="0" smtClean="0"/>
              <a:t>&gt;82 %</a:t>
            </a:r>
            <a:r>
              <a:rPr lang="nl-BE" dirty="0" smtClean="0"/>
              <a:t> - Landen :</a:t>
            </a:r>
            <a:r>
              <a:rPr lang="nl-BE" b="1" dirty="0" smtClean="0"/>
              <a:t>69</a:t>
            </a:r>
            <a:endParaRPr lang="nl-BE" b="1" dirty="0"/>
          </a:p>
        </p:txBody>
      </p:sp>
      <p:pic>
        <p:nvPicPr>
          <p:cNvPr id="32" name="Afbeelding 31" descr="Flanders'_Bike_Valley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713788" cy="144018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nl-BE" b="1" u="sng" dirty="0" smtClean="0">
                <a:solidFill>
                  <a:srgbClr val="FF0000"/>
                </a:solidFill>
              </a:rPr>
              <a:t>Product- + </a:t>
            </a:r>
            <a:r>
              <a:rPr lang="nl-BE" b="1" u="sng" dirty="0" err="1" smtClean="0">
                <a:solidFill>
                  <a:srgbClr val="FF0000"/>
                </a:solidFill>
              </a:rPr>
              <a:t>Processinnovatie</a:t>
            </a:r>
            <a:endParaRPr lang="nl-BE" b="1" u="sng" dirty="0" smtClean="0">
              <a:solidFill>
                <a:srgbClr val="FF0000"/>
              </a:solidFill>
            </a:endParaRPr>
          </a:p>
          <a:p>
            <a:pPr marL="514350" indent="-514350" algn="l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sz="2800" b="1" dirty="0" err="1" smtClean="0">
                <a:solidFill>
                  <a:srgbClr val="FF0000"/>
                </a:solidFill>
              </a:rPr>
              <a:t>ndustriestandaard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l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l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l" eaLnBrk="1" hangingPunct="1"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pPr marL="1371600" lvl="2" indent="-457200" algn="l" eaLnBrk="1" hangingPunct="1">
              <a:defRPr/>
            </a:pPr>
            <a:endParaRPr lang="nl-BE" sz="2400" dirty="0" smtClean="0"/>
          </a:p>
          <a:p>
            <a:pPr marL="457200" indent="-457200" algn="l" eaLnBrk="1" hangingPunct="1">
              <a:defRPr/>
            </a:pPr>
            <a:endParaRPr lang="nl-BE" sz="2400" b="1" dirty="0"/>
          </a:p>
        </p:txBody>
      </p:sp>
      <p:pic>
        <p:nvPicPr>
          <p:cNvPr id="40962" name="Picture 2" descr="https://encrypted-tbn1.gstatic.com/images?q=tbn:ANd9GcSKsL5RoH7LEZ7tMqaZwJDnbM19soL4Umv8IERpEVRiC01eYX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9"/>
            <a:ext cx="1672031" cy="2232248"/>
          </a:xfrm>
          <a:prstGeom prst="rect">
            <a:avLst/>
          </a:prstGeom>
          <a:noFill/>
        </p:spPr>
      </p:pic>
      <p:sp>
        <p:nvSpPr>
          <p:cNvPr id="6" name="PIJL-OMLAAG 5"/>
          <p:cNvSpPr/>
          <p:nvPr/>
        </p:nvSpPr>
        <p:spPr bwMode="auto">
          <a:xfrm>
            <a:off x="1475656" y="2996952"/>
            <a:ext cx="360040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04048" y="3284984"/>
            <a:ext cx="37444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FF0000"/>
                </a:solidFill>
              </a:rPr>
              <a:t>Processinnovatie</a:t>
            </a:r>
            <a:endParaRPr lang="nl-BE" sz="2800" b="1" dirty="0" smtClean="0">
              <a:solidFill>
                <a:srgbClr val="FF0000"/>
              </a:solidFill>
            </a:endParaRPr>
          </a:p>
          <a:p>
            <a:endParaRPr lang="nl-BE" dirty="0" smtClean="0"/>
          </a:p>
          <a:p>
            <a:r>
              <a:rPr lang="nl-BE" dirty="0" smtClean="0"/>
              <a:t>Ridley heeft als eerste in de sector een dealerdirect netwerk opgezet in de EU.</a:t>
            </a:r>
          </a:p>
          <a:p>
            <a:r>
              <a:rPr lang="nl-BE" dirty="0" smtClean="0"/>
              <a:t>Levering aan de klanten, wat zij willen, wanneer zij willen.</a:t>
            </a:r>
          </a:p>
          <a:p>
            <a:r>
              <a:rPr lang="nl-BE" dirty="0" smtClean="0"/>
              <a:t>Toepassing van “</a:t>
            </a:r>
            <a:r>
              <a:rPr lang="nl-BE" dirty="0" err="1" smtClean="0"/>
              <a:t>Quick</a:t>
            </a:r>
            <a:r>
              <a:rPr lang="nl-BE" dirty="0" smtClean="0"/>
              <a:t> Response </a:t>
            </a:r>
            <a:r>
              <a:rPr lang="nl-BE" dirty="0" err="1" smtClean="0"/>
              <a:t>Manufacturing</a:t>
            </a:r>
            <a:r>
              <a:rPr lang="nl-BE" dirty="0" smtClean="0"/>
              <a:t>” met productie/assemblage in Limburg staat garant voor deze strategie.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11760" y="314096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>
                <a:solidFill>
                  <a:srgbClr val="FF0000"/>
                </a:solidFill>
              </a:rPr>
              <a:t>Product-innovatie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pic>
        <p:nvPicPr>
          <p:cNvPr id="9222" name="Picture 6" descr="https://encrypted-tbn0.gstatic.com/images?q=tbn:ANd9GcQLJrzpLwmXuzMEz_o8dsAwll16PBr_nKJ4Nsrx_ShDoEZ1XS1r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743075" cy="2619375"/>
          </a:xfrm>
          <a:prstGeom prst="rect">
            <a:avLst/>
          </a:prstGeom>
          <a:noFill/>
        </p:spPr>
      </p:pic>
      <p:pic>
        <p:nvPicPr>
          <p:cNvPr id="8" name="Afbeelding 7" descr="Flanders'_Bike_Vall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713788" cy="4824561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nl-BE" b="1" u="sng" dirty="0" smtClean="0">
                <a:solidFill>
                  <a:schemeClr val="tx1"/>
                </a:solidFill>
              </a:rPr>
              <a:t>Ridley :</a:t>
            </a:r>
            <a:r>
              <a:rPr lang="nl-BE" b="1" u="sng" dirty="0" err="1" smtClean="0">
                <a:solidFill>
                  <a:srgbClr val="FF0000"/>
                </a:solidFill>
              </a:rPr>
              <a:t>Worldwide</a:t>
            </a:r>
            <a:r>
              <a:rPr lang="nl-BE" b="1" u="sng" dirty="0" smtClean="0">
                <a:solidFill>
                  <a:srgbClr val="FF0000"/>
                </a:solidFill>
              </a:rPr>
              <a:t> </a:t>
            </a:r>
            <a:r>
              <a:rPr lang="nl-BE" b="1" u="sng" dirty="0" err="1" smtClean="0">
                <a:solidFill>
                  <a:srgbClr val="FF0000"/>
                </a:solidFill>
              </a:rPr>
              <a:t>Technological</a:t>
            </a:r>
            <a:r>
              <a:rPr lang="nl-BE" b="1" u="sng" dirty="0" smtClean="0">
                <a:solidFill>
                  <a:srgbClr val="FF0000"/>
                </a:solidFill>
              </a:rPr>
              <a:t> </a:t>
            </a:r>
            <a:r>
              <a:rPr lang="nl-BE" b="1" u="sng" dirty="0" err="1" smtClean="0">
                <a:solidFill>
                  <a:srgbClr val="FF0000"/>
                </a:solidFill>
              </a:rPr>
              <a:t>leadership</a:t>
            </a:r>
            <a:endParaRPr lang="nl-BE" b="1" u="sng" dirty="0" smtClean="0">
              <a:solidFill>
                <a:srgbClr val="FF0000"/>
              </a:solidFill>
            </a:endParaRPr>
          </a:p>
          <a:p>
            <a:pPr marL="514350" indent="-514350" algn="l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						</a:t>
            </a:r>
            <a:r>
              <a:rPr lang="en-US" b="1" dirty="0" smtClean="0">
                <a:solidFill>
                  <a:schemeClr val="tx1"/>
                </a:solidFill>
              </a:rPr>
              <a:t>  since 2007</a:t>
            </a:r>
          </a:p>
          <a:p>
            <a:pPr marL="514350" indent="-514350" algn="l" eaLnBrk="1" hangingPunct="1"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pPr marL="1371600" lvl="2" indent="-457200" algn="l" eaLnBrk="1" hangingPunct="1">
              <a:defRPr/>
            </a:pPr>
            <a:endParaRPr lang="nl-BE" sz="2400" dirty="0" smtClean="0"/>
          </a:p>
          <a:p>
            <a:pPr marL="457200" indent="-457200" algn="l" eaLnBrk="1" hangingPunct="1">
              <a:defRPr/>
            </a:pPr>
            <a:endParaRPr lang="nl-BE" sz="2400" b="1" dirty="0"/>
          </a:p>
        </p:txBody>
      </p:sp>
      <p:pic>
        <p:nvPicPr>
          <p:cNvPr id="4" name="Picture 2" descr="https://encrypted-tbn2.gstatic.com/images?q=tbn:ANd9GcRJKWNI35h_sH4dVBolvhdNCfZT8sKKNK2cZQi2E0iVOvPZUu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304256" cy="2304256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3vTn5xhUKl7kwfmS9Z1b7XHYVgb_N6eTyhlRWCAt-_Y4GTJX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476500" cy="1847851"/>
          </a:xfrm>
          <a:prstGeom prst="rect">
            <a:avLst/>
          </a:prstGeom>
          <a:noFill/>
        </p:spPr>
      </p:pic>
      <p:pic>
        <p:nvPicPr>
          <p:cNvPr id="39938" name="Picture 2" descr="https://encrypted-tbn2.gstatic.com/images?q=tbn:ANd9GcRmSKIlegCnmBraiJi_JG1OPIMyzbK60b2YDxmnggGFpXhm4W_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647351" cy="1800200"/>
          </a:xfrm>
          <a:prstGeom prst="rect">
            <a:avLst/>
          </a:prstGeom>
          <a:noFill/>
        </p:spPr>
      </p:pic>
      <p:pic>
        <p:nvPicPr>
          <p:cNvPr id="8194" name="Picture 2" descr="https://encrypted-tbn0.gstatic.com/images?q=tbn:ANd9GcSyO6mcYQKXgV5IrbfQ94kZUOs6guh5u4INJJ3xr0uOpHGcR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941168"/>
            <a:ext cx="2857500" cy="1600200"/>
          </a:xfrm>
          <a:prstGeom prst="rect">
            <a:avLst/>
          </a:prstGeom>
          <a:noFill/>
        </p:spPr>
      </p:pic>
      <p:pic>
        <p:nvPicPr>
          <p:cNvPr id="8" name="Afbeelding 7" descr="Flanders'_Bike_Val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  <p:pic>
        <p:nvPicPr>
          <p:cNvPr id="9" name="Afbeelding 8" descr="IMG_05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0" y="4581128"/>
            <a:ext cx="3035829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/>
          <p:cNvSpPr txBox="1">
            <a:spLocks noChangeArrowheads="1"/>
          </p:cNvSpPr>
          <p:nvPr/>
        </p:nvSpPr>
        <p:spPr bwMode="auto">
          <a:xfrm>
            <a:off x="395288" y="1196975"/>
            <a:ext cx="83534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/>
              <a:t>Ridley’s Social Innovation Roadmap</a:t>
            </a:r>
          </a:p>
          <a:p>
            <a:endParaRPr lang="en-US" dirty="0"/>
          </a:p>
          <a:p>
            <a:r>
              <a:rPr lang="en-US" dirty="0"/>
              <a:t>06-2011		Start </a:t>
            </a:r>
            <a:r>
              <a:rPr lang="en-US" b="1" dirty="0"/>
              <a:t>ESF-project</a:t>
            </a:r>
            <a:r>
              <a:rPr lang="en-US" dirty="0"/>
              <a:t> “</a:t>
            </a:r>
            <a:r>
              <a:rPr lang="en-US" dirty="0" err="1"/>
              <a:t>Mensgericht</a:t>
            </a:r>
            <a:r>
              <a:rPr lang="en-US" dirty="0"/>
              <a:t> </a:t>
            </a:r>
            <a:r>
              <a:rPr lang="en-US" dirty="0" err="1" smtClean="0"/>
              <a:t>ondernemen</a:t>
            </a:r>
            <a:r>
              <a:rPr lang="en-US" dirty="0" smtClean="0"/>
              <a:t>” </a:t>
            </a:r>
            <a:r>
              <a:rPr lang="en-US" b="1" dirty="0" smtClean="0"/>
              <a:t>ESF-</a:t>
            </a:r>
            <a:r>
              <a:rPr lang="en-US" b="1" dirty="0" err="1" smtClean="0"/>
              <a:t>V</a:t>
            </a:r>
            <a:r>
              <a:rPr lang="en-US" dirty="0" err="1" smtClean="0"/>
              <a:t>laanderen</a:t>
            </a:r>
            <a:endParaRPr lang="en-US" dirty="0" smtClean="0"/>
          </a:p>
          <a:p>
            <a:r>
              <a:rPr lang="en-US" dirty="0" smtClean="0"/>
              <a:t>			</a:t>
            </a:r>
            <a:r>
              <a:rPr lang="en-US" dirty="0" err="1" smtClean="0"/>
              <a:t>Introductie</a:t>
            </a:r>
            <a:r>
              <a:rPr lang="en-US" dirty="0" smtClean="0"/>
              <a:t> BIO-</a:t>
            </a:r>
            <a:r>
              <a:rPr lang="en-US" dirty="0" err="1" smtClean="0"/>
              <a:t>Kernwaarden</a:t>
            </a:r>
            <a:endParaRPr lang="en-US" dirty="0"/>
          </a:p>
          <a:p>
            <a:endParaRPr lang="en-US" dirty="0"/>
          </a:p>
          <a:p>
            <a:r>
              <a:rPr lang="en-US" dirty="0"/>
              <a:t>09-2011		ESF-</a:t>
            </a:r>
            <a:r>
              <a:rPr lang="en-US" dirty="0" err="1"/>
              <a:t>ondersteuning</a:t>
            </a:r>
            <a:r>
              <a:rPr lang="en-US" dirty="0"/>
              <a:t> van </a:t>
            </a:r>
            <a:r>
              <a:rPr lang="en-US" b="1" dirty="0"/>
              <a:t>Flanders Synergy </a:t>
            </a:r>
            <a:r>
              <a:rPr lang="en-US" dirty="0"/>
              <a:t>– </a:t>
            </a:r>
            <a:r>
              <a:rPr lang="en-US" dirty="0" err="1"/>
              <a:t>competentiepool</a:t>
            </a:r>
            <a:endParaRPr lang="en-US" dirty="0"/>
          </a:p>
          <a:p>
            <a:endParaRPr lang="en-US" dirty="0"/>
          </a:p>
          <a:p>
            <a:r>
              <a:rPr lang="en-US" dirty="0"/>
              <a:t>06-2012		Award </a:t>
            </a:r>
            <a:r>
              <a:rPr lang="en-US" b="1" dirty="0"/>
              <a:t>“</a:t>
            </a:r>
            <a:r>
              <a:rPr lang="en-US" b="1" dirty="0" err="1"/>
              <a:t>Meest</a:t>
            </a:r>
            <a:r>
              <a:rPr lang="en-US" b="1" dirty="0"/>
              <a:t> </a:t>
            </a:r>
            <a:r>
              <a:rPr lang="en-US" b="1" dirty="0" err="1"/>
              <a:t>sociaal</a:t>
            </a:r>
            <a:r>
              <a:rPr lang="en-US" b="1" dirty="0"/>
              <a:t> </a:t>
            </a:r>
            <a:r>
              <a:rPr lang="en-US" b="1" dirty="0" err="1"/>
              <a:t>innovatief</a:t>
            </a:r>
            <a:r>
              <a:rPr lang="en-US" b="1" dirty="0"/>
              <a:t> </a:t>
            </a:r>
            <a:r>
              <a:rPr lang="en-US" b="1" dirty="0" err="1"/>
              <a:t>bedrijf</a:t>
            </a:r>
            <a:r>
              <a:rPr lang="en-US" b="1" dirty="0"/>
              <a:t> van </a:t>
            </a:r>
            <a:r>
              <a:rPr lang="en-US" b="1" dirty="0" err="1"/>
              <a:t>Vlaanderen</a:t>
            </a:r>
            <a:r>
              <a:rPr lang="en-US" b="1" dirty="0"/>
              <a:t>”</a:t>
            </a:r>
          </a:p>
          <a:p>
            <a:r>
              <a:rPr lang="en-US" dirty="0"/>
              <a:t>			</a:t>
            </a:r>
            <a:r>
              <a:rPr lang="en-US" dirty="0" smtClean="0"/>
              <a:t>Professor </a:t>
            </a:r>
            <a:r>
              <a:rPr lang="en-US" b="1" dirty="0" err="1"/>
              <a:t>Henk</a:t>
            </a:r>
            <a:r>
              <a:rPr lang="en-US" b="1" dirty="0"/>
              <a:t> </a:t>
            </a:r>
            <a:r>
              <a:rPr lang="en-US" b="1" dirty="0" err="1"/>
              <a:t>Volberda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Erasmus </a:t>
            </a:r>
            <a:r>
              <a:rPr lang="en-US" b="1" dirty="0" err="1"/>
              <a:t>Universiteit</a:t>
            </a:r>
            <a:r>
              <a:rPr lang="en-US" b="1" dirty="0"/>
              <a:t> Rotterdam</a:t>
            </a:r>
          </a:p>
          <a:p>
            <a:endParaRPr lang="en-US" dirty="0"/>
          </a:p>
          <a:p>
            <a:r>
              <a:rPr lang="en-US" dirty="0"/>
              <a:t>07-2012		</a:t>
            </a:r>
            <a:r>
              <a:rPr lang="en-US" dirty="0" err="1"/>
              <a:t>Bewust</a:t>
            </a:r>
            <a:r>
              <a:rPr lang="en-US" dirty="0"/>
              <a:t>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innovatief</a:t>
            </a:r>
            <a:r>
              <a:rPr lang="en-US" dirty="0"/>
              <a:t> </a:t>
            </a:r>
            <a:r>
              <a:rPr lang="en-US" dirty="0" err="1"/>
              <a:t>aansturen</a:t>
            </a:r>
            <a:r>
              <a:rPr lang="en-US" dirty="0"/>
              <a:t> en </a:t>
            </a:r>
            <a:r>
              <a:rPr lang="en-US" dirty="0" err="1"/>
              <a:t>opstarten</a:t>
            </a:r>
            <a:r>
              <a:rPr lang="en-US" dirty="0"/>
              <a:t> open </a:t>
            </a:r>
            <a:r>
              <a:rPr lang="en-US" dirty="0" err="1"/>
              <a:t>innovatie</a:t>
            </a:r>
            <a:endParaRPr lang="en-US" dirty="0"/>
          </a:p>
          <a:p>
            <a:endParaRPr lang="en-US" dirty="0"/>
          </a:p>
          <a:p>
            <a:r>
              <a:rPr lang="en-US" dirty="0"/>
              <a:t>09-2012		Start </a:t>
            </a:r>
            <a:r>
              <a:rPr lang="en-US" b="1" dirty="0" smtClean="0"/>
              <a:t>Flanders ‘Bike </a:t>
            </a:r>
            <a:r>
              <a:rPr lang="en-US" b="1" dirty="0"/>
              <a:t>Valley Project </a:t>
            </a:r>
            <a:r>
              <a:rPr lang="en-US" dirty="0" smtClean="0"/>
              <a:t>(cluster </a:t>
            </a:r>
            <a:r>
              <a:rPr lang="en-US" dirty="0"/>
              <a:t>– open </a:t>
            </a:r>
            <a:r>
              <a:rPr lang="en-US" dirty="0" err="1"/>
              <a:t>innovatie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10-2012		</a:t>
            </a:r>
            <a:r>
              <a:rPr lang="en-US" b="1" dirty="0"/>
              <a:t>Flanders Synergy </a:t>
            </a:r>
            <a:r>
              <a:rPr lang="en-US" dirty="0"/>
              <a:t>: </a:t>
            </a:r>
            <a:r>
              <a:rPr lang="en-US" dirty="0" err="1"/>
              <a:t>Kennismaking</a:t>
            </a:r>
            <a:r>
              <a:rPr lang="en-US" dirty="0"/>
              <a:t> Relational Coordination </a:t>
            </a:r>
          </a:p>
          <a:p>
            <a:r>
              <a:rPr lang="en-US" dirty="0"/>
              <a:t>			via Professor </a:t>
            </a:r>
            <a:r>
              <a:rPr lang="en-US" b="1" dirty="0"/>
              <a:t>Jody </a:t>
            </a:r>
            <a:r>
              <a:rPr lang="en-US" b="1" dirty="0" err="1"/>
              <a:t>Hoffer</a:t>
            </a:r>
            <a:r>
              <a:rPr lang="en-US" b="1" dirty="0"/>
              <a:t> </a:t>
            </a:r>
            <a:r>
              <a:rPr lang="en-US" b="1" dirty="0" err="1"/>
              <a:t>Gittel</a:t>
            </a:r>
            <a:r>
              <a:rPr lang="en-US" b="1" dirty="0"/>
              <a:t> </a:t>
            </a:r>
            <a:r>
              <a:rPr lang="en-US" dirty="0"/>
              <a:t>(keynote speaker </a:t>
            </a:r>
            <a:r>
              <a:rPr lang="en-US" dirty="0" err="1"/>
              <a:t>congres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04-2013</a:t>
            </a:r>
            <a:r>
              <a:rPr lang="en-US" dirty="0"/>
              <a:t>		</a:t>
            </a:r>
            <a:r>
              <a:rPr lang="en-US" b="1" dirty="0" err="1" smtClean="0"/>
              <a:t>Selectie</a:t>
            </a:r>
            <a:r>
              <a:rPr lang="en-US" b="1" dirty="0" smtClean="0"/>
              <a:t> &amp; </a:t>
            </a:r>
            <a:r>
              <a:rPr lang="en-US" b="1" dirty="0" err="1" smtClean="0"/>
              <a:t>werving</a:t>
            </a:r>
            <a:r>
              <a:rPr lang="en-US" b="1" dirty="0" smtClean="0"/>
              <a:t> 100 % op talent via </a:t>
            </a:r>
            <a:r>
              <a:rPr lang="en-US" b="1" dirty="0" err="1" smtClean="0"/>
              <a:t>Ecosysteem</a:t>
            </a:r>
            <a:r>
              <a:rPr lang="en-US" b="1" dirty="0" smtClean="0"/>
              <a:t> FBV</a:t>
            </a:r>
            <a:endParaRPr lang="nl-BE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1"/>
          <p:cNvSpPr txBox="1">
            <a:spLocks noChangeArrowheads="1"/>
          </p:cNvSpPr>
          <p:nvPr/>
        </p:nvSpPr>
        <p:spPr bwMode="auto">
          <a:xfrm>
            <a:off x="179512" y="1340768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/>
              <a:t>Ridley </a:t>
            </a:r>
            <a:r>
              <a:rPr lang="en-US" sz="3200" b="1" u="sng" dirty="0" smtClean="0"/>
              <a:t>– </a:t>
            </a:r>
            <a:r>
              <a:rPr lang="en-US" sz="3200" b="1" u="sng" dirty="0" err="1" smtClean="0"/>
              <a:t>recept</a:t>
            </a:r>
            <a:r>
              <a:rPr lang="en-US" sz="3200" b="1" u="sng" dirty="0" smtClean="0"/>
              <a:t> for continuous change</a:t>
            </a:r>
            <a:endParaRPr lang="en-US" sz="3200" b="1" u="sng" dirty="0"/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Stap</a:t>
            </a:r>
            <a:r>
              <a:rPr lang="en-US" sz="2400" dirty="0"/>
              <a:t> 1 :</a:t>
            </a:r>
          </a:p>
          <a:p>
            <a:r>
              <a:rPr lang="en-US" sz="3200" dirty="0" err="1"/>
              <a:t>Definieer</a:t>
            </a:r>
            <a:r>
              <a:rPr lang="en-US" sz="3200" dirty="0"/>
              <a:t> </a:t>
            </a:r>
            <a:r>
              <a:rPr lang="en-US" sz="3200" dirty="0" err="1"/>
              <a:t>Kernwaarden</a:t>
            </a:r>
            <a:r>
              <a:rPr lang="en-US" sz="3200" dirty="0"/>
              <a:t> </a:t>
            </a:r>
            <a:r>
              <a:rPr lang="en-US" sz="3200" dirty="0" smtClean="0"/>
              <a:t>: </a:t>
            </a:r>
            <a:r>
              <a:rPr lang="en-US" sz="3200" b="1" dirty="0" smtClean="0"/>
              <a:t>B.I.O.</a:t>
            </a:r>
            <a:endParaRPr lang="en-US" sz="32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Stap</a:t>
            </a:r>
            <a:r>
              <a:rPr lang="en-US" sz="2400" dirty="0"/>
              <a:t> 2 </a:t>
            </a:r>
          </a:p>
          <a:p>
            <a:r>
              <a:rPr lang="en-US" sz="3200" dirty="0" err="1"/>
              <a:t>Selecteer</a:t>
            </a:r>
            <a:r>
              <a:rPr lang="en-US" sz="3200" dirty="0"/>
              <a:t> &amp; coach op </a:t>
            </a:r>
            <a:r>
              <a:rPr lang="en-US" sz="3200" dirty="0" smtClean="0"/>
              <a:t>Talent en </a:t>
            </a:r>
            <a:r>
              <a:rPr lang="en-US" sz="3200" dirty="0" err="1" smtClean="0"/>
              <a:t>Relationele</a:t>
            </a:r>
            <a:r>
              <a:rPr lang="en-US" sz="3200" dirty="0" smtClean="0"/>
              <a:t> </a:t>
            </a:r>
            <a:r>
              <a:rPr lang="en-US" sz="3200" dirty="0" err="1" smtClean="0"/>
              <a:t>Coördinatie</a:t>
            </a:r>
            <a:r>
              <a:rPr lang="en-US" sz="3200" dirty="0" smtClean="0"/>
              <a:t> met flexible </a:t>
            </a:r>
            <a:r>
              <a:rPr lang="en-US" sz="3200" dirty="0" err="1" smtClean="0"/>
              <a:t>functiebeschrijvingen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Stap</a:t>
            </a:r>
            <a:r>
              <a:rPr lang="en-US" sz="2400" dirty="0"/>
              <a:t> 3 :</a:t>
            </a:r>
          </a:p>
          <a:p>
            <a:r>
              <a:rPr lang="en-US" sz="3200" dirty="0" err="1"/>
              <a:t>Gebruik</a:t>
            </a:r>
            <a:r>
              <a:rPr lang="en-US" sz="3200" dirty="0"/>
              <a:t> </a:t>
            </a:r>
            <a:r>
              <a:rPr lang="en-US" sz="3200" dirty="0" err="1"/>
              <a:t>Sociale</a:t>
            </a:r>
            <a:r>
              <a:rPr lang="en-US" sz="3200" dirty="0"/>
              <a:t> </a:t>
            </a:r>
            <a:r>
              <a:rPr lang="en-US" sz="3200" dirty="0" err="1"/>
              <a:t>Innovatie</a:t>
            </a:r>
            <a:r>
              <a:rPr lang="en-US" sz="3200" dirty="0"/>
              <a:t> </a:t>
            </a:r>
            <a:r>
              <a:rPr lang="en-US" sz="3200" dirty="0" err="1"/>
              <a:t>als</a:t>
            </a:r>
            <a:r>
              <a:rPr lang="en-US" sz="3200" dirty="0"/>
              <a:t> </a:t>
            </a:r>
            <a:r>
              <a:rPr lang="en-US" sz="3200" dirty="0" err="1" smtClean="0"/>
              <a:t>strategie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bouw</a:t>
            </a:r>
            <a:r>
              <a:rPr lang="en-US" sz="3200" dirty="0" smtClean="0"/>
              <a:t> van cluster &amp; </a:t>
            </a:r>
            <a:r>
              <a:rPr lang="en-US" sz="3200" dirty="0" err="1" smtClean="0"/>
              <a:t>ecosysteem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3" name="Afbeelding 2" descr="Flanders'_Bik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6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650</Words>
  <Application>Microsoft Office PowerPoint</Application>
  <PresentationFormat>Diavoorstelling (4:3)</PresentationFormat>
  <Paragraphs>202</Paragraphs>
  <Slides>27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1_Office-thema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BIO Kernwaarden Ridley: Betrokken – Integer - Ondernemend</vt:lpstr>
      <vt:lpstr>BIO Kernwaarden Ridley:  Betrokken – Integer - Ondernemend</vt:lpstr>
      <vt:lpstr> Relationele Coördinatie of het ondenkbare organiseren.</vt:lpstr>
      <vt:lpstr> </vt:lpstr>
      <vt:lpstr>Dia 14</vt:lpstr>
      <vt:lpstr>Dia 15</vt:lpstr>
      <vt:lpstr>Sociale Innovatie =  Sleutel tot bestaansrecht en toekomst van elke organisatie.</vt:lpstr>
      <vt:lpstr>Dia 17</vt:lpstr>
      <vt:lpstr>Dia 18</vt:lpstr>
      <vt:lpstr>Via sociale innovatie naar Talentmanagement &amp; Passie 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 Hufkens</dc:creator>
  <cp:lastModifiedBy>Marc Hufkens</cp:lastModifiedBy>
  <cp:revision>243</cp:revision>
  <cp:lastPrinted>1601-01-01T00:00:00Z</cp:lastPrinted>
  <dcterms:created xsi:type="dcterms:W3CDTF">2012-09-20T07:04:04Z</dcterms:created>
  <dcterms:modified xsi:type="dcterms:W3CDTF">2014-01-09T14:32:10Z</dcterms:modified>
</cp:coreProperties>
</file>